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43"/>
  </p:notesMasterIdLst>
  <p:sldIdLst>
    <p:sldId id="337" r:id="rId2"/>
    <p:sldId id="347" r:id="rId3"/>
    <p:sldId id="338" r:id="rId4"/>
    <p:sldId id="372" r:id="rId5"/>
    <p:sldId id="348" r:id="rId6"/>
    <p:sldId id="371" r:id="rId7"/>
    <p:sldId id="349" r:id="rId8"/>
    <p:sldId id="339" r:id="rId9"/>
    <p:sldId id="350" r:id="rId10"/>
    <p:sldId id="374" r:id="rId11"/>
    <p:sldId id="351" r:id="rId12"/>
    <p:sldId id="354" r:id="rId13"/>
    <p:sldId id="355" r:id="rId14"/>
    <p:sldId id="373" r:id="rId15"/>
    <p:sldId id="344" r:id="rId16"/>
    <p:sldId id="340" r:id="rId17"/>
    <p:sldId id="341" r:id="rId18"/>
    <p:sldId id="343" r:id="rId19"/>
    <p:sldId id="342" r:id="rId20"/>
    <p:sldId id="378" r:id="rId21"/>
    <p:sldId id="379" r:id="rId22"/>
    <p:sldId id="345" r:id="rId23"/>
    <p:sldId id="364" r:id="rId24"/>
    <p:sldId id="346" r:id="rId25"/>
    <p:sldId id="357" r:id="rId26"/>
    <p:sldId id="358" r:id="rId27"/>
    <p:sldId id="356" r:id="rId28"/>
    <p:sldId id="375" r:id="rId29"/>
    <p:sldId id="352" r:id="rId30"/>
    <p:sldId id="359" r:id="rId31"/>
    <p:sldId id="362" r:id="rId32"/>
    <p:sldId id="376" r:id="rId33"/>
    <p:sldId id="361" r:id="rId34"/>
    <p:sldId id="360" r:id="rId35"/>
    <p:sldId id="363" r:id="rId36"/>
    <p:sldId id="366" r:id="rId37"/>
    <p:sldId id="365" r:id="rId38"/>
    <p:sldId id="368" r:id="rId39"/>
    <p:sldId id="370" r:id="rId40"/>
    <p:sldId id="369" r:id="rId41"/>
    <p:sldId id="367" r:id="rId4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32">
          <p15:clr>
            <a:srgbClr val="A4A3A4"/>
          </p15:clr>
        </p15:guide>
        <p15:guide id="2" pos="11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966"/>
    <a:srgbClr val="33CC33"/>
    <a:srgbClr val="339933"/>
    <a:srgbClr val="FFFFFF"/>
    <a:srgbClr val="EAEAEA"/>
    <a:srgbClr val="DDDDDD"/>
    <a:srgbClr val="B2B2B2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3955"/>
  </p:normalViewPr>
  <p:slideViewPr>
    <p:cSldViewPr snapToGrid="0">
      <p:cViewPr>
        <p:scale>
          <a:sx n="105" d="100"/>
          <a:sy n="105" d="100"/>
        </p:scale>
        <p:origin x="2384" y="272"/>
      </p:cViewPr>
      <p:guideLst>
        <p:guide orient="horz" pos="1832"/>
        <p:guide pos="110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BAFB5D4E-38A3-1B49-8600-9D7EB6B14BB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Potential small research projects using the CF dataset:1) Workers evolving through time2) Task search engine (used for "similar task" / template recommendations)3) More generalized query engine --- for example input type of task, output stats, recommendations, examples4) Refining analyses in paper for extended journal submission5) More detailed marketplace analyses: look at _supply-demand interactions &lt;--&gt; latency / throughput interactions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FB5D4E-38A3-1B49-8600-9D7EB6B14BB8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0043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891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a typeface="MS PGothic" charset="-128"/>
              </a:rPr>
              <a:t>To access crowd labor or paid crowdsourcing, </a:t>
            </a:r>
            <a:r>
              <a:rPr lang="en-US" altLang="en-US" b="1">
                <a:ea typeface="MS PGothic" charset="-128"/>
              </a:rPr>
              <a:t>we use marketplaces: each of these icons represents a marketplace</a:t>
            </a:r>
          </a:p>
          <a:p>
            <a:endParaRPr lang="en-US" altLang="en-US">
              <a:ea typeface="MS PGothic" charset="-128"/>
            </a:endParaRPr>
          </a:p>
          <a:p>
            <a:r>
              <a:rPr lang="en-US" altLang="en-US" b="1">
                <a:ea typeface="MS PGothic" charset="-128"/>
              </a:rPr>
              <a:t>Marketplaces allow users to post tasks via low level apis, people who are online can pick up and solve the tasks</a:t>
            </a:r>
          </a:p>
          <a:p>
            <a:endParaRPr lang="en-US" altLang="en-US" b="1">
              <a:ea typeface="MS PGothic" charset="-128"/>
            </a:endParaRPr>
          </a:p>
          <a:p>
            <a:r>
              <a:rPr lang="en-US" altLang="en-US">
                <a:ea typeface="MS PGothic" charset="-128"/>
              </a:rPr>
              <a:t>These marketplaces are growing FAST: total size quadrupled in 10 and 11, while the total revenue reached</a:t>
            </a:r>
          </a:p>
          <a:p>
            <a:endParaRPr lang="en-US" altLang="en-US">
              <a:ea typeface="MS PGothic" charset="-128"/>
            </a:endParaRPr>
          </a:p>
          <a:p>
            <a:r>
              <a:rPr lang="en-US" altLang="en-US">
                <a:ea typeface="MS PGothic" charset="-128"/>
              </a:rPr>
              <a:t>example of a task I could post to a cr. Marketplace like mechanical turk. I post task, ppl online can solve and get 5c reward</a:t>
            </a:r>
          </a:p>
        </p:txBody>
      </p:sp>
      <p:sp>
        <p:nvSpPr>
          <p:cNvPr id="3891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fld id="{2BFA4921-DBF8-F64E-82B4-2921494F4659}" type="slidenum">
              <a:rPr lang="en-US" altLang="en-US" sz="1200"/>
              <a:pPr/>
              <a:t>31</a:t>
            </a:fld>
            <a:endParaRPr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vsmltraditional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8" y="6364288"/>
            <a:ext cx="346075" cy="455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1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" y="6391275"/>
            <a:ext cx="249237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3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914400" y="4065588"/>
            <a:ext cx="7612063" cy="1752600"/>
          </a:xfrm>
        </p:spPr>
        <p:txBody>
          <a:bodyPr/>
          <a:lstStyle>
            <a:lvl1pPr marL="0" indent="0">
              <a:buFont typeface="Wingdings" pitchFamily="1" charset="2"/>
              <a:buNone/>
              <a:defRPr/>
            </a:lvl1pPr>
          </a:lstStyle>
          <a:p>
            <a:r>
              <a:rPr lang="en-US" altLang="zh-CN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7941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6C1334-EE40-684E-94C6-7E2AC6A6D55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3555327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13538" y="277813"/>
            <a:ext cx="2151062" cy="58531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350" y="277813"/>
            <a:ext cx="6300788" cy="58531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7C8A4C3-8FAE-4545-A130-8016D61250B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9650193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60350" y="277813"/>
            <a:ext cx="8604250" cy="58531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854701-AB6F-6342-A005-B7DA011C6F8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4851413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0813"/>
            <a:ext cx="7772400" cy="8397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5988" y="1255713"/>
            <a:ext cx="3573462" cy="4368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1850" y="1255713"/>
            <a:ext cx="3573463" cy="210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1850" y="3516313"/>
            <a:ext cx="3573463" cy="210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353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1449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68833FC-21C1-D942-A31E-F26C9A52A16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7245787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350" y="1600200"/>
            <a:ext cx="4225925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1600200"/>
            <a:ext cx="4225925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EB5C9D-815A-EF4E-9EF9-71E0617CBD6D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6920543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D691A2-DA37-BB45-86D2-CD68A8FF524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72249936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B00C63-2C27-5441-B051-E462A2C7576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099553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F41B53-71F6-624D-B92B-BCF28120FDA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035900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EE141E7-0719-194B-B63C-72007F634D9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1692616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93BD88-D303-0241-9A41-C23FE508BBB0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2130743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160338"/>
            <a:ext cx="8537575" cy="80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075" y="1230313"/>
            <a:ext cx="8677275" cy="466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  <a:p>
            <a:pPr lvl="4"/>
            <a:endParaRPr lang="en-US" altLang="en-US"/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3225" y="6478588"/>
            <a:ext cx="1120775" cy="341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>
                <a:ea typeface="SimSun" charset="-122"/>
              </a:defRPr>
            </a:lvl1pPr>
          </a:lstStyle>
          <a:p>
            <a:fld id="{20AE96D9-E8A2-6646-ADD6-88863E19F9D9}" type="slidenum">
              <a:rPr lang="zh-CN" altLang="en-US"/>
              <a:pPr/>
              <a:t>‹#›</a:t>
            </a:fld>
            <a:endParaRPr lang="en-US" altLang="zh-CN"/>
          </a:p>
        </p:txBody>
      </p:sp>
      <p:pic>
        <p:nvPicPr>
          <p:cNvPr id="1029" name="Picture 6" descr="vsmltraditional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8" y="6364288"/>
            <a:ext cx="346075" cy="455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AutoShape 10" descr="data:image/jpeg;base64,/9j/4AAQSkZJRgABAQAAAQABAAD/2wCEAAkGBxQTEhUSExQWFRUWExwYFxcWFxgYGhgdGhggFx0aHBgYICggHR0lHBYWITEhKCotLjAxGCAzOjQtNygtLiwBCgoKDg0OGxAQGy0kHyQsLC0sLCwsLCwsLCwsLCwsLCwsLCwsLCwsLCwsNCwsLCwsLCwsLCwsLCwsLCwsLCwsLP/AABEIAF0CHQMBIgACEQEDEQH/xAAcAAEAAgMBAQEAAAAAAAAAAAAABQYDBAcIAgH/xABJEAACAQMCBAMEBAsFBgYDAAABAgMABBESIQUGEzEiQVEHMmFxFCNSgRVCVGJygpGSobHSM5OywcIWF2N0ouFko7PR0/E0NVP/xAAZAQEAAwEBAAAAAAAAAAAAAAAAAQIDBAX/xAArEQACAgIBAwIGAgMBAAAAAAAAAQIRAxIhBBMxQVEiIzJhcYGxwVKR8BT/2gAMAwEAAhEDEQA/AOn8xc72dlIIrmRkYoH2ilcaSSM6kUgbqdqhv97/AAn8ob+4n/oq91x3298swiGO9jjVJesI5CoA1hlJBbHcgqBnv4vgMQ3Ss0xxU5KJZ/8Ae9wn8ob+4n/op/ve4T+UN/cT/wBFebUt8kD1OK9DcP8AYvw1B4+tMfz5NI/ZGFqkZbeDfLgWKtjdX2u8J/KWHzgn/oretfaTwuT3byIfp6o/8YFabeyXhOP/AMYj49af+uoDjXsOtXBNtNJC3kHxIn+TD55Pyq3JiljfqzpnD+JwzjVDLHKPWN1cftUmtuvKPMXKV5w2VTKpTf6uaJjpY/muMEHvscH4VaOTvazd2xVLom5h7Et/aqPUOff+Tbn1FV7i8M2fSSa2hyehqVpcG4tFdQrPA4eNhsR5eoI7gjzBrdrQ5Wq4YpSlCBSlKAqHPnPsXDGt1kQuZnw2Gx04wQGkOxzjUMLtnB32q3Kc7jtXln2lcb+ncQlmBzGp6UXpoTIyPgzFm/WruPsg479K4dGGOZIPqX9SFHgP3oV39QaoppujpydPKEFJl2pSlXOYUpSgIHmrj7WwijhiE1xOxWJC2hQFGp5HfyRBgnzJIHnVTk5j4oIhObrgQhZtKyGWfQW3OkPnBOx2+FTfPnCJJGimjiM6rFNBNCrBHeK4VVYxsdg6lFOPME1EcP5TkNrcE2tnCZbhJIra6QSxQqkaw6mCbCVgrE4+1v51DNIpVZB8a9ol/bwtN9J4JNpx9XBJM8jZYL4V1jOM5O/YGq1/vz4h/wDxtP7uX/5aluf+V5orGeR4OEoEMYY2tu6TLqkUABids6hnPcE1V/ZNyel/dkTDMEK63HbUScKmRuATkn4KR51Rt3R0QxxcHN+h1L2Sc+XHE2uRcJCvRWMr0lcZ1l851O32BXR617GxjhQRwxpGg7KihQPuFbFaI5JNN8AmqFzH7W+H2rFFdrhwcEQAMo+bsQp+4mqL7Y+fHmkewt2KwodMzKcGVh3TP2B2I8yD5d5P2aeyeIxJdXy62cBo4DkKqncFx3LEb6ewB3BPam1ukb9jWG0/Xwfh9vkerAsn0+vVXP7unH8anuC+2fh0xCydW3J2zKuV/ejLYHxIFXSPl20VdC2tuF+yIYwP2YxVX5l9lHD7pT04hbSY2eEaV++L3SPlg/Gp5KXjf2LnbX0UkfVSRHjxnWrArjvnUDjFQ3JHNK8RhknRNCLcPEuW1awuCH7DGQw28vWvN/NPLFzw6VreXIVxkMhOiVQdj8ceYO4/YT2j2Brjhr/80/8AgSoU7dGmTp9Ib3aOk0pSrnMKUpQClKUApSlAKUpQClKUApSlAKUpQClKUApSlAKUpQClKUApSlAKUpQClKUApSlAKUpQClKUAqk+16DXw8r/AMZP51dqrXtAi1WmP+Iv+dQ+TTC6yJ/c4FFwrxDbzH869RVxFOHbjbzrt1RFUdXWT21/YpSlWOE1eKcOiuImhmQPG4wyn+Y8wR3BG4rz/wA28lGznMfvRt4onPdl9D+cOx+47ZxXoqq/zxwoT2zHHij8an5e8P3c/sFVcbOnps7xyr0ZyT2f8Zewn3J6EhAlXyHkJAPVf4jI9Md6U5GRuDXEPwd8K6hyPdF7VUbvEdH3Ddf4ED7qlKjTq0pfGiwUpSpOIVWPaLxYwWUmg4kl+qT1GoeJvuXUR8cVZ653zgjXd2kC9kOgfpHd2+7AH6pozXCk5pvwjk9xy46JHIy4WUMUPqFbSf4/wIq2+ya6NredM7JcLoP6Y3Q/xZf166RzfwFHswiL/YAFP0VGCP3d/mBXOEsSCGGxBBBHkRuD+2qKFHod/vQaf/ex26lanCbzrQpJ5su49D2I/aDW3Vzy2qFKUoQKr/P8erh9wPVV/wAa1YKh+blzZyj4D/EKFofUjnvNtrqj42PtT2n8OnW57D+HCOK5fG7SIv3KpP8ArNb3H4MrxP8AOlt/4aa3/ZjDpt5fjN/oWra8Wdcp/Ja/H8IuNafGbkxW80o7pC7j5qpI/lW5WvxC26kUkZ7PGy/vAj/OqnGvPJ5mh4YNSlxkagXzuSM5b7yM16gUjG3byxXEn4WQSCMEHBHoRsRV15T5j6arBP7qjCP9keSt8B5H/wC6rGNHf1V5EmvQvNK+UcEAggg7gjcGvqrHnlY9ovLy3lk66cyRjqRHz1KMlf1hlfvB8qi/Y1BosGH/AIhz/wBKVe6hOU+EtbRPGQADMzLg58JwB/KormzZZPlOD9ybpSlSYilKUApSlAKUpQClKUApSlAKUpQClKUApSlAKUpQClKUApSlAKUpQClKUApSlAKUpQClKUApSlAKhubFzBj88VM1D81tiD9cURaH1IpawDNdMrmyyDNdJqWaZvQ0uMcOFxEYmZ1UshJRirEJIrldS4IDBdJxvhjVH4XwuOTi3ELZ+oYkt4CiCWUaC6nUVIbKk47iui1VeEcDuI+JXV4/S6dwkaBVdy6iIYBIKAHVntkY+NQYkVxlXt+JcPCLJcSCynTAcLrKCIBm1sEXuxJG+/YnAqYh5viewa8ljeMBmieI6S4kEnQ6eQdJJfABJA3ySBnGXiXCZn4hb3SCLpwwyoQzsGJl07gBCMDpjz31HtjeJi5NmewuLSSRIpJLp7iKSJmfQxm665DKvusAPiN9qAqnDOKLLM0BXDKmsMrdRGGcHDgDDA4yvxzvU7cDFhxDGQRZySKQSCrJGxDAjcEEjeojhhutRa7khJAICwBtLEkEuxffO2AAANz32xO29k9xBdQRaNUts8WXJCr1Bp1eEEnGc4xv6ireh0yvXk/OF8DMvCLeaKaaG6+hpKsyzSbydMP9YpJV1J7hgdicYqQ5a5ve44dZ3XRaSW4bpFU2UOpdWd230R/VMc4PcDBr4t+AX30CPh/UghVYFgeeNpJHZAmhtCMqBGIHfU2Mn4Vl43yo4tbW2s+kYreRdUE7MI50CkFZCinPiYPgqQSMkVU5j8m52B4fd3ccY12ryRshcFS8YBJVx7y4II2BPbaorle7eOGO6eGSWWRo4kCDVl5QCZHZQRGg3JYjYE+eBUZfcEuES9s5JIT9KmklXpKw0maMRgFW7Y07AE9+/lU7Nyxetw63ti1t1IpYzJFmXozxoMNHI+NRDHxkadPZSGAJMl+Yx/JYeW+PLdiYaNLQTmGQBg6khQ2Vce8pDDuAe4Iql8yR/Rn0LG0haUIgX87cMzb6VA7t8Ks3J/Ari2lumlaApPMJVEKuCCY0TThtgF0Y2zqznw+7Uf7UuDSTRRSRFPBKvVSQsElTfwuVBOMntgg7ZFETjk0zU5L5rHQuz0mY27PlEZG1FAC2hyQpGkg74Ox2zUtwfnXrSWiPayQpexF4HZkYMVjErKQpJUaSSCcZx2FULhNhPCt2NUBM7OyBdagdSMRkHY4AAOwzn4Vc7Hlu4H4JOYStjEVYiR/rNUHQyv1e23jwfl+dRjIndn3zhxzqW/EIYYmkFvAwmkWTp6XMZcKmN3ZQVYjIG+Mk5FTHIn/62x/5KD/0Vqv3fKl4kl+ttJbmC/DMwm6geKR49DFdAIdW27kY+OPFaeWeHvb2lvbuVZoYEiJXODoQJkZ33xUGZWuY4QeM8OXLBXiuGdQzBXKIugsoOGxk4z8PSnNfNLZu7VLSWRoYUkZtcSqVYk5yW29wgDGST2ABNSHGeC3EnEbS7j6PTt1lUqzuHcTKASMIQunSD3OfhWjxzg04lvrnERSe1jiUGRwwKFsEjpkYPUPYnGnzzsRMfJA83cXMnCr67gDATRwSAkhWQMFOdvxhnGx+NbnJ5isYyyxMJrudYkhV/CzKmrXj3VwupmbGcAdzgHUv+BTjhFxw/MXUSOCFn1PpwunxDwZJOB4dsZ7nG8jbcFluYoJ4jGlzaXPUQMWMb5QK8ZYLkBlPvaSRjsas/Bo71f6LHw/mXqSXEDQslxbKGaIMpDqwyrRu2kMpwRvjBGDitPl/nB7qH6QtlOsJgMqOXh8ZBwUClwQe5BbAOD8Cc3DuCzCe4vZREJ5oViSJJHMaKmojMpQFizMSToGAAMHuXLHBp7bhqWj9JpI4jGpV20N3wSSmV79sHtVTIpnFOPGY21wljOFvF+rIaIl3CawAmrIyARqOPdzjG51eHcTEiTM8To8DMskYw5yqh/Dp97IIwPWrTZ8rXSRcMj+oJsXyx6j+MCNovD9XscOW39MeeR+PyZM54gxdInuXLwyRuzFCYxGAwKL9kNkHO/wyZTNY5GuGQXLnNsiTiDQYy0HXCMwYaSQNLLsUk8QOO3xNWHknnGS6a7EsYQx3TxxoHU7IkY0AkKCxbW2Tj3sdhVOg5Ru7WeGWVbdVSAxP0hIQxLBi4YgZZiDnVgjP41fXBbGWCS53jaOWd5l3bXqcL4W2woGnuNWc+VSW125Lpy/x+1g4WbxYpIYFeU9IsZZC3XZCoJY5Z5Ow1YywGcVJQcyEXUdpcRGGSaNnhIcOsmjd0yACJFBBIwRjsxrnNlw6Q8Mfh0zqAXZ0eMlijdXrqw1BezbEeY8xmrvw3h013Pa3tyYR9FSQRiB3cO8qhGdtaIUAUMAni973tt6mUoNeTUufaJoS4lNlP0rW56M7l4vBjSCwUMSx8Y2Hlvnyq81z295NupLTiNtmAG9ujMrdSQhA2jYjp7kCMfPV5Y3v1vq0rqADYGQpLAHzwSBkfHAoVOcc1cQFtxCV+JRztYyJGtvPE0vTtyFw4dYiCjs5JEgy2NIHY4sEXExY8MFwpe9ijDOZEcO7xl2bWWY+IhSNW/k1bE9rfJLclBbzwzMCkc0kkfTHRSNhlY5Aysyk6MDuTk5wNbgdjb8KsEhupolQuwYv4ItUrM5jUMThQCQAT2BJ86AmIOMB5YY0XWJYDMXVgVRfCFz66i3h9dL+m+hwPmn6U46cWYjLJHrEgLI0eofWxgZTVoyu52IzgkA6vs34MLe2LanYSOwhMnvLbK7fR09cBWLjO/1h7dhp8N5RmF7DdyJbxSR6+rNBJJqulZSoWWLpqgOSrFtTboNhnwgSXLPHpp5r0TRrHHb3BjBDg6QsSNvsMk6i2ewzjfGTgsOe45ZLdRGTHckiN1dXZdsqZoxvGHHY74yA2k1m4XwCaO4vQ5iNtdSGTYv1ctEsbIRgKB4c6sk/AVqcqcD4jbCO1luLd7SDAjdEcXDovuRsD4FA2BI1EgY7nNAfXEueWja9VbOV/oOlpjriUaDH1SwJbfwbhRv64Pfa4dzf1LiCFreWJLmJpLeRynjCBWbKKSyeF1Izvv2B2rQu+WLlm4rjo44hEETMj5TEH0fLfV77eLA89vjWaHl65E/DZT0cWcDxSASOS3URE1L9X5CMHB76sbYyQNxeadVxLDFF1BDcJDLiQdRS+k9TpYyYh1ANWe6ttgE1ZCKo3F+Upp7tJylujR3KyR3aPItwIlIJiaMR6ZMjUmS+Ar9jjxXk0BRuQ4R9N4nksendhIwWZgi9MNpUE4UZY9v8hVo43xMwIhWJ5XklWJVQHALn3nYA6EABJbG3xOBVd4Nwa/tp7uVVtXF1OJdJmlBTChMZER1bAHsK+uN8BvZ7SNGkheYXQlmjYyLbyx6m+oOAW0aSmxBDFdwcmgPt+PLeWN+NJR4BNE4WTUNSR6wySJglTqHodiCKi+UObDDb8MgntpYop4IYYrhmjKvJ0RhSqsWUNpOknc7bDfEhwPle4jXiCSvAEu2Zk6SONBeJY8FWOAF09gTq7+HtXzw7li4aKxt7noiKxaJ1MTu7TNChSMsGRRGAcOQC+SMZA7gSV9zOQ1wIIGnFoB1yGCnJXqFIwffcIQSCVHiAyTkDBxTnWOOK0mihkuEvJFSIx6Bu4LKCHYEHwn4DByRWJeA3VvcXb2pheK8IdhMzoYZNOhnUIjCQEAHSSm4xnfNYLzk+RIOHW9sYytlOkpMrMpcorKQAqNjUZGbPl6GgJV+YJgkGq0kSabXlHYaIRGCSZZkDKoIA0986h23xDcZ53Y8Gl4jbR4YKy4dl+rYSGEtkZDgMMgeYx2qT5s4LcTzWskJhaOJ3MsM+vpuWA0SYUEM8ZBIDDG+cqQDUNHyTcnhFzw6SSHXI0hidA4XxSmYF85K5JAwAcDzagLPxPjnREKtGTPPJ04ogw3IBYkv2Cqqlidz5AE4B17DmcO1zC0LrcWoDPECp1qy6leN2KqykAjfBBBBArT41wC5uBaXOqFby1lZ1A19FlddDxaiNQyuPrNPl7u9ZrHgkwluruQRCeeJIljR2MaLGDjMpQMxZnJJ0DGwwcZIHzy7zTJeR9UWUyQtB1Edni+sOcaAusEH0Y4Bwe22dbl/mG1g4Vb3EcbRQNhIomfU2XlKKpdz5k5JJwBnyFSXKnC5rWwitnEbSQxaFKu2h8DYklMrnz2OPjUHb8lTjhMNj1kjuLd1khlTLpqjk6ikqwB3yQRvjvv2oCX4RzakrXCOmk26CQsjCWORCpOY3AGSMYKkAg471m5a5hN2EcRBY5IuokiyLIO4GhtI8Mgzuu4HkTg4+OF23ETHKbqW3ExjKRLbh+mrYP1jNJksc6dsYAB75qO5X5Vkgu2ujHBb64NEkdtJI0cz6g3VKMiLGRhgAAx+sO+24FypSlAKUpQClKUApSlAKUpQCq3z/ADaLTV/xFqyVSPbDPo4cW/40f86hulZrgV5Ir7lJTie43867bXlaLi3iH6Q/nXqmqwlsdfXYtNf3/QpSlXPPFa3E7sRQySnsiM37BmtmuZ+2fmlYYks0PjkIeTH4qKcgfNmA+5T61EnSs1w4nkmoorg4n8av3s3BaOWXyLBB+qMn/EP2Vwq0vXldYowXd2Cqo7kk4Ar0py5woWttFADkoviP2mO7H72JqsZbHd1sFjjXqySrDd3Kxo0jnCopZj8AMms1c39tHMgggjtVPjmOp/giH/NsfutVm6VnDhxvJNRRH2PELieZp4ozIyvqIA1Bc50j7sbfo1Pfhnif5Of7v/vUn7OeEm3sY9YxJL9a/qCw8K/cukfPNWeiNcuWKk0kmkUX8M8T/Jz/AHf/AHrDd8Q4jIjI1uSrDB+r/wC/eugUqTPur/FHE5r8qxVshlJBB7gg4INdE5A4wJ4ChPiiOP1Tup/mP1a577ZLM290two8E67/AAdMA/LK6T9zVDezfmroX8QY+CY9J/Qaj4T9z6d/Qms96dM9CWDu4N4/k9B0pStDyRUVzQ2LWU/Af4hUrUHzs+LGc+ij/GKlFofUiC45PheI/myQfx01u+zufVDJ8Jf9Iqt803elOMfmzWo/bo/962PY5xAOtwmdwUb94MP9Iqb4OmUPlN/j+EdIpSsdx7rfon+VVOQ+kcEZBBHqNxX1VA9i3FhNYdPPihkZSPg31gPyyzD9Wr/UJ2rNMuN45uL9D5dAQQQCD3B3Bqrcb5S1AvbnS32D7p+R/FP8PlVrpUlYzcXwcVubxo3ZHBVlOCp2Iqc5L5i0XCxE+CU6fkx90/edvv8AhW17ZOFj6MLxdnhZVc/aR20gH4hmUj5t61yHhfFm60Wn3uqmPnrGKzlOnR6uLGs+LY9RUpStDyBXxNCrjDKGGQcMARkbg4Pxqs/7QSm5jjXQYpbiW3Vum2EeKOVydZcGTDQMpUIBknx+Hfc5YaS44fA1w5Z5YEZmj1RHxKD3Rsg/EEfdQE7SqPw8SJDE0cshkk4hJETNLNKuiOadFGln7BVGQMatIyfMbCczXD9ONETqH6VrYIWU/RbkW3hj1qQHJDZ1HTsPFnNAXClV3jt/IbS3lGqJnubLUoYEqJLmIOhZTgjDFTjYg+hr5u+JSrNIkZUlriKIa8lU1QlycAjfYHTkZz3Gc0BZKVUPw7OSulFeYW98QoZ1SR7W4ihA05wNeSd9RXOASM5yPzPJIyC3VWSVm6UmkyApGiFjpDpk9RymMjHTY79qAtdKqS8wXTlwkUQMdhHcGNn3eSTrqIlk1BFXVCp1nO2RjfK/UHG5HaKNyOqLoIw6c0OkNbyOpaNnOoZQ9mZTjyK7AWulU615gnit7cymOR542WNsFA0+oCKIjU3vAucjsI2NTvFbyRZIYYiivLrOuRSyqEUEjQrKSxLDA1DYMfLBAlKVUuCXktzdRTMwVFtA/SQyadbs8bHIcLIvgypZDtuME5r9vb2QXEyh2AF1aKBk4AfGofI+dAWylUuPjcscTSf2jJb3Ug1s2CY7jSqnBxjGBnGQBtUhNxmdH6B6Zle4WJJAjCNQ0LTZZC+SQImXZhksvbtQFkpVOPMMxZdKK8ohvFwrlUd7e5hgGFZgvi1E4Y5BymrckzXAOKmVJOoRrikKv9XJDjwK41JISRs43DMD3z3AAl6VRL7mS5NtcFSiMbFriGTpMuAPzXfU2zDDMqbjdT2E/wAzzyR28Z14f6XaKzJlAQ13EjjGSQrBmGMnY43oCcpVbv8AiUqSyJEVLNPFEvU1FU1xlidKkEkbNpyM9sjORhteKTpLIWZHi+ndDT4i41RoQQc4UBjnRg+HLavKgLVSqS3N8qwyzaUdfwfLdwkIyKwjCkDLOWZW6i+IrGds432krnjE0ZeJjEZdcYjKxuQ3UDNpEerLMBE5zqUY3OMEUBZKVWbbmGVrSSTpEzqLhQFQlC8DOgzgsFLGMeHUcE4ye9Rt8vQtGlhvJXkksXlAeZn6pAQ9ZMkiIAuBiMBfrRtsuALxSq1ccamQvExiMvXWOMrG516ojNgR692AV9y6jALbY0nSg5nuJFjCrErmK8Zy4YjNncJBgKr7a9RPvNp9WxuBcqVUJuZZ01qyxFsWTJgOFUXtwbfS2+WKaCdQ06sjwrjfJ+H5yzW46ZuEmdCVidhIqRxya0jMi6VAuI1YtJswwM5GALXSqSnNjmPrhAC9lYyY1O6qbqZ4zhAfHp7gKAz4C99ON204jdt00JQPLJNh5IXRVSMgIVhLB/EO4Zs5YkHGFoC00rS4Lema3hmICmSJHKg5ALKGIB2yBnvW7QCue+3OYLwzB/GuEA+fib+SmrDzDzWtpIIza3kxKBtVvAZF3JGnVkAN4e3xFch9pfG77iRSOPh93HBG2oBoJCztjGpsLgYBIABPc7nbFJvijo6eD3UvQ5xE/iHzH869jV5H/wBmb38juv7iX+mug2PPvH0GGtHl+MlnKD/5ekVnj+E7OrXdqmuL9Tu9K40faTxkjC8LbV6/R7kj93Of41G33FeY70aVgmgU7EJH9H/65TrH71a7nEunl6tL9nQ+ffaHBw9SikS3JHhiB2Xb3pCPdHw7n5bjztf38t1O0shaSWV99slidgAB9wAHwAq/cH9i97KdVzJHADud+rJn5L4fv1V1XlHkCz4f4okLy43mkwz/AKvko38hn1JrNxlPydePNi6dfDyyu+yj2fG0Au7pR9IYeBO/RBG5P55G3wG3ma6ZStfiN30onl0O+hC2iNdTtgZwq+bHyFapJKkcOTJLJLaRmkkCgsxAAGSTsABuSTXnu2uPw1x1Sd4NewPboxAkAg9tZG49ZDU1z9zlxC8ha2t+H3cMT7OzQya3X7OFXCg+e5yNu2c0zlCPiNhdJcx2VwxXIZDBKA6t3XOnY9iD5EDv2Oc3bSOvp4aRlK+WuD0/Sqjy3zubmVIXsL23ZgfFLCREMKW3kOO+MDbvirdWqZwyi48MUpX4xwM0IKj7VuDi54bPt4oV6yH0MYy37U1j768y667pzfz/AHE1tJBacNvg0qFC8tu66QwwSFTVk4JxuMd98Yrjn+zN7+R3X9xL/TWGRW+D1ejm8cGpM9J+zzmMX1jHMTmRR05R6Oo3P6ww361WWvNXI93xPhsxkjsrl0cASRNBKA4HY5C7MMnB37nY13HlXmw3jFGs7q2ZU1EzxFUO+MK57nf0FaRlaOLPi1k3HwWSqNxvnKxmieCQXQVxg6beUHYg7ZX4VKc8Xd4kafQ1YuWOoqgcgAbbMCNyf4VzW84xzJnwJNj/AJeH+irvhWMOK1ta/wB1/TMnPnMFm1pfGD6T1bp4WbqQuqDpMg2JUY2Uncnc1VPZXzYtneq0pxFKpjkP2ckFWPyYDPwJrc44/MV1C1vPFO8T41L0IlzpYMN1UHuoPeq5FyJxL8in/crJt+UdWJx1cJPz9z1XFIGAZSGUjIIOQQfMEdxXxc+436J/lXJfZJwm+t7gLNFPFD02yrahHq2x4c4z33xXWrr3G/RP8q1OLJBQlSdnmv2X84Dh91mTPQlASXAzp3yr4G50knb0Y9zivStvOrqrowZGAKspBDA7ggjYivN/KPsvub+1+lJJFGrEiMPqy+k6SSVB0jII8+xqVsLXjvBsiOJpYc50qDPF6k6UOtPn4fjWMG4rk7OpjDLK4v4jv9K45Z+3VcYms2DDY6JAf4Mox8smtfivt1JUi3tQrY2aV8gfqKBn96tN0cv/AJ8nsWX248bSKwNtn6y4ZQF8wqMHZvllVX9b51zD2TcBa74hG2PqrdhLIfIaTlF+ZcDb0DelZOG8o8T4xP15w6q2NU8wKqF9I02LDGcBRp9SK7xypy3DYQCCAbd2Y+87ebMf8vKqa7StnT3VgxduLtsmaUqJ4vcv1raGNypeRmfAUnpRoS3vA93aFdt/H3rU4ErNleEwCTqiGMSaiwfQuoMQVLA4yCQxBPnk1ntbRIwVjRUBJYhQAMnucCoy+5gVGARep9ZFHlWGC0xGkL9ohWEjeib79qwrzLlXk6LdNZjCJCyhWYTdAnfcIGyS2OwOMnaotE6SJhLKMAARoArlwAowHYliw9GJZiT38R9awXHB7eRQjwRMoZmCsikanJLnBHdizZ9dRz3qO/2kOkYgkMjK7LGPxlRggbVjYOSNJbAwcnSM43eYJJRCeh/akrpXKhmAYM6pr8Osxh9JO2cZ2pY0d0zcuLVJEMborxsulkZQVI9Cp2I+FYrbhkMahUijVVfWAqgAMdtXb3tzv3qK4ZxglECF7hmQSktoiZY5JCqAjAGrAYYxv02yQcA5l5iQyBAPAeqdZYDCweGR9PfQHITPmd8YwSsODJOOyjVgyxoGGvBCgEdRg8mD+c4DH1IBNYZOEQNGsRhjManKpoXSp33UYwD4m7faPrURwzjbhIkZXlndElcYAMazSHQrFRpyoDDyH1RyckZ3uYrl1SNIm0SS3EcanAO2dcmAwIyIUlPbuBSxo7o3Rw+LBHSTDRiNhoXBRc6UIxug1vhe3iPrXxbcKgjxohjXD6xhFHi06NXbvpOnPpt2qMg5lDStGIzhTMNZYBT0MB27Z0h2Ck42J898adjzC6x9SZW1mKOaSPKhYVmkZYo1OkF5W93T6p5ZGpaJ7ciZPBI9cbKNKxyNKI1VQpkZSvUO2c4dvPGTnuK2r2xjmULLGsgByA6hsHBGRnscEj7zURNzJpFy/Rcx22sFwVxIyKraEHcklmXtjUhGaxW3NqFnDxtGsazM7kggCAqH93OcM5XbzRgM4OFoduXsT8VsikFUVSECAgAYVey7fijJwPjXy1lGSWKISWVidIySnukn1HkfKoS65jcLIEhHUV4Y1VnBGucjwtpBwUVldgMjB2PnWc8bxK6aSx6628ajGGfpdZ21fZVCcny6bAAnYrQ7bJE8NhwR0o8FWUjQuCrnUwxjsx3I8zX7c8PikDB40cMVLBlByVOVJz5qQCD5YqCu+b1SNXWF31QzS4UjtCwTv5hyw0H8b0qZ4tKywuUOmQjSh2OHchEznI95lpZDg15DcJgKhDDEUEbRhSi4CPgsmMY0tpXI7HSPSstnZRxArGioCckKAMnGMnHc4AGfgKqdpzQ0q2j6wkf0Zri6k0g7RRL1EGxA0ySIGI9GUbq2JSbmbSJCYWzG0K6QwLap2AEZA7OoZGYbjDjBNNkWeKSJCDglsilUgiVShQgRqAUOxTGPdwANPbath7GNozC0atEV0lGUFSvoVOxFQ0nNSCJpChGlZnYEjASBzGzau3iIAUfjZ22BNZpOPkSrCIWLnp6l1DK9QE6seaLpYF9hkYGTtS0RpIkLbhkMahEijVQ+sBVAAb7Xb3vj3oOGQ9TrdKPqbnXoXVkggnVjOcEjPoT61FS8zjpSTrE7RqmpG7dUltKqgI3LnGnGfeGdJOKx23NyMZC0TokaTMzZDf2MvSwANyWbWB5ExsBnvS0O3L2JSPgVsoYC3hAZGjYdNd0b3kO3uHAyvbas9zw+KTOuNGzpzqUHOnJXf4ZOPTJqLm5hKaNUDgvOYlGQMgRGUyHVjSo0spJxuMjIIJ+uFccaeSNVjCqbRJ5NROtOqSI1xjH4kmd87DalkaOrJW1tUjXRGiooJIVFCjc5Ow23JzWrBwO2TWEt4VEgxJiNRrGS2GwNxlmOPVifOte846qSdNV1nrJCfEB45AH0qD7xWM9Ru2F7ZOQNSHmxCzZjcIizkv3yIJBEdKjc6mbw+uDjO+FoaS9iZueHRSZ1xo2WDHKg5KjAPzA2zX5DwyFAAsUagK6gKigASMGcAAbBmAJHmQCa0OD30k1xcEnEcQSIICGxJgyPlgO4V4lwCQCGrQuuYWhuLkOwMYhDQqdI3jLidi2M6F8OSc40HG5AKye27ol+J8ChnTQ6AAtCTpVcsIJRMiNkHKagRp9HbGM5r7/AtvpVOhFpViyroXALZLHGO7EnPrk5qEtuNyxQ6rgl5IrH6ROoCjxOSVjUAbY6cir3zjffetocfLjSI2jb6UkAyVJOUWZyB28KFwR5aG8xiljts2uJcvQyxGLQsYxGPAke6xPrSMqylWjBLeEjHiOMHev3gvAYrfVpAJLlx4EUJqVVIRUUBQdAJ8ySSTWnBzSrM4EUhVBcHUo1avoziNtKjdssSB6kbZ3xvcG4qZ9Z0aVUqA4YMj6lD+Fh72NQBI2zkZODS0Q4NeSQghVFCIoVVACqoAAA2AAHYAV90pUlRSlKAUpSgFKUoBSlKAUpSgFKUoBSlKAUpSgFKUoBSlKAUpSgFKUoBX4RX7SgMVrbJEgjjRURfdVFCqPPZRsKy0pQGrd8Nhl/tIo5P00Vv5ivi04RBFvHBFGfzI0X+QrdpQm2KUpQgVqXfDIZG1SRo7aSmWUE6TuV38iQMj4CtulAnRpNwiAuJDDEXBUhtC6gVGFIOM7DtWPiHB0kRI9lRG1aNI0NjOAy/BiGGCMMqnyqRpSidmR8XB4gI9SiRogQjyAO4yc7M2/cL+6PStm5s45NJdFYqSVJG6kjBIPkcEjI8iR51npQWzUHDIdSN0o9Ua6UOhcoo7KpxsB6CsQ4HbZY9CLLBwx6a+ISbuDtuGPf1qQpShszU/BkOpX6UepFCo2hcqo7AHGwHkPLNZZrRGZHZQWQkoxG6kjBIPlkEis1KC2Rl9wKKQBdKqNLI2lFyySbumSMgMdzjvW49lGXDlFLjGGKjIxnG/w1Nj01H1rPSlDZmv8AQo9OjQunXr06RjVr6urHrr8WfXesbcKgOQYYzqRkOUXdXJZlO24YkkjzJrcpQWzRj4Pbr7sEQ8YfZF95RpVu3vAbA1kbhsJBHSTdy58I3YjBY/nEEjPocVtUoLZqy8NhYENFGwKqpBVSCqHUq4x2B3A8qyzW6vjUoOlgwz5EdiPiKy0oLZpnhUBz9VHvGYiNIwUPdMdtJ+z2pb8KgTdIY18Qbwoo8QXQG2HcLtmtylBbI6TgVswCtbwlVVlUGNCAGOWAGOxO5rFHwJBN19TatWrY4JGkqI2I2aNdRIUjY71LUqKJ2fuaUPCYFBCwxqC4cgIoBZW1q2w7hvED5Hev38EwYI6MeGj6TeBd0yToO265Zjjtua3KVNEbM1BwyEKF6UekKygaRjD+8MejYGfWskFlGh1JGinSFyqgHSvurt5DOwrPSgtmm3CoDJ1TDGZNQbWUXVqC6A2rGchds+lfjcIgI0mGMgx9LBRfcznR293O+O1btKUNmYLSyjiyI40TUcnQoXJwFycdzgAfcKwtwiAqUMUZVgwKlQQQ7a2B9QzbkeZ3NbtKC2arcPiJLGNCSFBJUEkIdSAnz0ncehovDYQQRFHkSGUHSuzsCC/b3iCRq771tUoLZHXfBonUqqiM6NAZFUEJqDFM49xiMEeeT2O9ZOFcOWBWVScM2rTk6U8IXSiknSvhzpHmSfOt2lKGzqhSlKEH/9k="/>
          <p:cNvSpPr>
            <a:spLocks noChangeAspect="1" noChangeArrowheads="1"/>
          </p:cNvSpPr>
          <p:nvPr userDrawn="1"/>
        </p:nvSpPr>
        <p:spPr bwMode="auto">
          <a:xfrm>
            <a:off x="141288" y="-144463"/>
            <a:ext cx="304800" cy="304801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en-US" altLang="en-US" smtClean="0">
              <a:ea typeface="+mn-ea"/>
            </a:endParaRPr>
          </a:p>
        </p:txBody>
      </p:sp>
      <p:pic>
        <p:nvPicPr>
          <p:cNvPr id="1031" name="Picture 11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" y="6391275"/>
            <a:ext cx="249237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4" r:id="rId1"/>
    <p:sldLayoutId id="2147484065" r:id="rId2"/>
    <p:sldLayoutId id="2147484054" r:id="rId3"/>
    <p:sldLayoutId id="2147484055" r:id="rId4"/>
    <p:sldLayoutId id="2147484056" r:id="rId5"/>
    <p:sldLayoutId id="2147484057" r:id="rId6"/>
    <p:sldLayoutId id="2147484058" r:id="rId7"/>
    <p:sldLayoutId id="2147484059" r:id="rId8"/>
    <p:sldLayoutId id="2147484060" r:id="rId9"/>
    <p:sldLayoutId id="2147484061" r:id="rId10"/>
    <p:sldLayoutId id="2147484062" r:id="rId11"/>
    <p:sldLayoutId id="2147484063" r:id="rId12"/>
    <p:sldLayoutId id="2147484066" r:id="rId13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ahoma"/>
          <a:ea typeface="MS PGothic" pitchFamily="34" charset="-128"/>
          <a:cs typeface="Tahoma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ahoma" charset="0"/>
          <a:ea typeface="MS PGothic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ahoma" charset="0"/>
          <a:ea typeface="MS PGothic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ahoma" charset="0"/>
          <a:ea typeface="MS PGothic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FF0000"/>
          </a:solidFill>
          <a:latin typeface="Tahoma" charset="0"/>
          <a:ea typeface="MS PGothic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 Antiqua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 Antiqua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 Antiqua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 Antiqua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charset="2"/>
        <a:buChar char="n"/>
        <a:defRPr sz="2800">
          <a:solidFill>
            <a:schemeClr val="tx1"/>
          </a:solidFill>
          <a:latin typeface="Tahoma"/>
          <a:ea typeface="MS PGothic" pitchFamily="34" charset="-128"/>
          <a:cs typeface="Tahoma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charset="2"/>
        <a:buChar char="q"/>
        <a:defRPr sz="2600">
          <a:solidFill>
            <a:schemeClr val="tx1"/>
          </a:solidFill>
          <a:latin typeface="Tahoma"/>
          <a:ea typeface="MS PGothic" pitchFamily="34" charset="-128"/>
          <a:cs typeface="Tahoma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charset="2"/>
        <a:buChar char="n"/>
        <a:defRPr sz="2400">
          <a:solidFill>
            <a:schemeClr val="tx1"/>
          </a:solidFill>
          <a:latin typeface="Tahoma"/>
          <a:ea typeface="MS PGothic" pitchFamily="34" charset="-128"/>
          <a:cs typeface="Tahoma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charset="2"/>
        <a:buChar char="q"/>
        <a:defRPr sz="2200">
          <a:solidFill>
            <a:schemeClr val="tx1"/>
          </a:solidFill>
          <a:latin typeface="Tahoma"/>
          <a:ea typeface="MS PGothic" pitchFamily="34" charset="-128"/>
          <a:cs typeface="Tahoma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2"/>
        <a:buChar char="§"/>
        <a:defRPr sz="2000">
          <a:solidFill>
            <a:schemeClr val="tx1"/>
          </a:solidFill>
          <a:latin typeface="Tahoma"/>
          <a:ea typeface="MS PGothic" pitchFamily="34" charset="-128"/>
          <a:cs typeface="Tahoma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1" charset="2"/>
        <a:buChar char="§"/>
        <a:defRPr sz="20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1" charset="2"/>
        <a:buChar char="§"/>
        <a:defRPr sz="20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1" charset="2"/>
        <a:buChar char="§"/>
        <a:defRPr sz="20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1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adityagp@illinois.edu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tsiddiq2@illinois.edu" TargetMode="External"/><Relationship Id="rId3" Type="http://schemas.openxmlformats.org/officeDocument/2006/relationships/hyperlink" Target="http://data-people.cs.illinois.edu/courses/cs598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CS598: </a:t>
            </a:r>
            <a:br>
              <a:rPr lang="en-US" altLang="en-US">
                <a:latin typeface="Tahoma" charset="0"/>
                <a:ea typeface="MS PGothic" charset="-128"/>
              </a:rPr>
            </a:br>
            <a:r>
              <a:rPr lang="en-US" altLang="en-US">
                <a:latin typeface="Tahoma" charset="0"/>
                <a:ea typeface="MS PGothic" charset="-128"/>
              </a:rPr>
              <a:t>Human-in-the-loop Data Management</a:t>
            </a:r>
          </a:p>
        </p:txBody>
      </p:sp>
      <p:sp>
        <p:nvSpPr>
          <p:cNvPr id="14338" name="Subtitle 2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pPr>
              <a:buFont typeface="Wingdings" charset="2"/>
              <a:buNone/>
            </a:pPr>
            <a:endParaRPr lang="en-US" altLang="en-US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Class Reviews: Grading</a:t>
            </a:r>
          </a:p>
        </p:txBody>
      </p:sp>
      <p:sp>
        <p:nvSpPr>
          <p:cNvPr id="54274" name="Content Placeholder 2"/>
          <p:cNvSpPr>
            <a:spLocks noGrp="1"/>
          </p:cNvSpPr>
          <p:nvPr>
            <p:ph idx="1"/>
          </p:nvPr>
        </p:nvSpPr>
        <p:spPr>
          <a:xfrm>
            <a:off x="219075" y="1144969"/>
            <a:ext cx="8677275" cy="4662487"/>
          </a:xfrm>
        </p:spPr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20% of your grade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“Lightly graded”: we will check if you’ve indeed read the paper and identified something not superficial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Not a heavy emphasis on testing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We will let you skip </a:t>
            </a:r>
            <a:r>
              <a:rPr lang="en-US" altLang="en-US" b="1" dirty="0">
                <a:latin typeface="Tahoma" charset="0"/>
                <a:ea typeface="MS PGothic" charset="-128"/>
              </a:rPr>
              <a:t>3</a:t>
            </a:r>
            <a:r>
              <a:rPr lang="en-US" altLang="en-US" dirty="0">
                <a:latin typeface="Tahoma" charset="0"/>
                <a:ea typeface="MS PGothic" charset="-128"/>
              </a:rPr>
              <a:t> of the papers covered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You decide which ones: no penalty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Every additional paper you miss beyond the 3 results in an automatic 1/20 drop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Want to make sure you’re reading for active </a:t>
            </a:r>
            <a:r>
              <a:rPr lang="en-US" altLang="en-US" dirty="0" smtClean="0">
                <a:latin typeface="Tahoma" charset="0"/>
                <a:ea typeface="MS PGothic" charset="-128"/>
              </a:rPr>
              <a:t>discussion</a:t>
            </a:r>
          </a:p>
          <a:p>
            <a:pPr lvl="2"/>
            <a:r>
              <a:rPr lang="en-US" altLang="en-US" dirty="0" smtClean="0">
                <a:latin typeface="Tahoma" charset="0"/>
                <a:ea typeface="MS PGothic" charset="-128"/>
              </a:rPr>
              <a:t>We may allow you to make this up by presenting </a:t>
            </a:r>
            <a:r>
              <a:rPr lang="mr-IN" altLang="en-US" dirty="0" smtClean="0">
                <a:latin typeface="Tahoma" charset="0"/>
                <a:ea typeface="MS PGothic" charset="-128"/>
              </a:rPr>
              <a:t>…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pPr lvl="1"/>
            <a:r>
              <a:rPr lang="en-US" altLang="en-US" i="1" dirty="0">
                <a:latin typeface="Tahoma" charset="0"/>
                <a:ea typeface="MS PGothic" charset="-128"/>
              </a:rPr>
              <a:t>No late submissions accepted!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Class Participation</a:t>
            </a:r>
          </a:p>
        </p:txBody>
      </p:sp>
      <p:sp>
        <p:nvSpPr>
          <p:cNvPr id="21506" name="Content Placeholder 2"/>
          <p:cNvSpPr>
            <a:spLocks noGrp="1"/>
          </p:cNvSpPr>
          <p:nvPr>
            <p:ph idx="1"/>
          </p:nvPr>
        </p:nvSpPr>
        <p:spPr>
          <a:xfrm>
            <a:off x="203200" y="966788"/>
            <a:ext cx="8677275" cy="4662487"/>
          </a:xfrm>
        </p:spPr>
        <p:txBody>
          <a:bodyPr/>
          <a:lstStyle/>
          <a:p>
            <a:pPr marL="342900" lvl="1" indent="-342900">
              <a:buClr>
                <a:schemeClr val="accent1"/>
              </a:buClr>
              <a:buSzPct val="65000"/>
              <a:buFont typeface="Wingdings" charset="0"/>
              <a:buChar char="n"/>
              <a:defRPr/>
            </a:pPr>
            <a:r>
              <a:rPr lang="en-US" dirty="0" smtClean="0">
                <a:latin typeface="Tahoma" charset="0"/>
                <a:ea typeface="MS PGothic" charset="0"/>
              </a:rPr>
              <a:t>15% of your grade</a:t>
            </a:r>
          </a:p>
          <a:p>
            <a:pPr>
              <a:buFont typeface="Wingdings" charset="0"/>
              <a:buChar char="n"/>
              <a:defRPr/>
            </a:pPr>
            <a:r>
              <a:rPr lang="en-US" dirty="0" smtClean="0">
                <a:latin typeface="Tahoma" charset="0"/>
                <a:ea typeface="MS PGothic" charset="0"/>
              </a:rPr>
              <a:t>Classes </a:t>
            </a:r>
            <a:r>
              <a:rPr lang="en-US" dirty="0">
                <a:latin typeface="Tahoma" charset="0"/>
                <a:ea typeface="MS PGothic" charset="0"/>
              </a:rPr>
              <a:t>will be divided into two </a:t>
            </a:r>
            <a:r>
              <a:rPr lang="en-US" dirty="0" smtClean="0">
                <a:latin typeface="Tahoma" charset="0"/>
                <a:ea typeface="MS PGothic" charset="0"/>
              </a:rPr>
              <a:t>parts, sometimes interspersed</a:t>
            </a:r>
            <a:endParaRPr lang="en-US" dirty="0">
              <a:latin typeface="Tahoma" charset="0"/>
              <a:ea typeface="MS PGothic" charset="0"/>
            </a:endParaRPr>
          </a:p>
          <a:p>
            <a:pPr lvl="1">
              <a:buFont typeface="Wingdings" charset="0"/>
              <a:buChar char="q"/>
              <a:defRPr/>
            </a:pPr>
            <a:r>
              <a:rPr lang="en-US" dirty="0">
                <a:latin typeface="Tahoma" charset="0"/>
                <a:ea typeface="MS PGothic" charset="0"/>
              </a:rPr>
              <a:t>Paper presentation (driven by a student/me) </a:t>
            </a:r>
          </a:p>
          <a:p>
            <a:pPr lvl="1">
              <a:buFont typeface="Wingdings" charset="0"/>
              <a:buChar char="q"/>
              <a:defRPr/>
            </a:pPr>
            <a:r>
              <a:rPr lang="en-US" dirty="0">
                <a:latin typeface="Tahoma" charset="0"/>
                <a:ea typeface="MS PGothic" charset="0"/>
              </a:rPr>
              <a:t>Discussion (driven by me)</a:t>
            </a:r>
          </a:p>
          <a:p>
            <a:pPr>
              <a:buFont typeface="Wingdings" charset="0"/>
              <a:buChar char="n"/>
              <a:defRPr/>
            </a:pPr>
            <a:r>
              <a:rPr lang="en-US" dirty="0">
                <a:latin typeface="Tahoma" charset="0"/>
                <a:ea typeface="MS PGothic" charset="0"/>
              </a:rPr>
              <a:t>For the </a:t>
            </a:r>
            <a:r>
              <a:rPr lang="en-US" dirty="0" smtClean="0">
                <a:latin typeface="Tahoma" charset="0"/>
                <a:ea typeface="MS PGothic" charset="0"/>
              </a:rPr>
              <a:t>discussion </a:t>
            </a:r>
            <a:r>
              <a:rPr lang="en-US" dirty="0">
                <a:latin typeface="Tahoma" charset="0"/>
                <a:ea typeface="MS PGothic" charset="0"/>
              </a:rPr>
              <a:t>part, I will initiate an open-ended debate on the paper</a:t>
            </a:r>
          </a:p>
          <a:p>
            <a:pPr lvl="1">
              <a:buFont typeface="Wingdings" charset="0"/>
              <a:buChar char="q"/>
              <a:defRPr/>
            </a:pPr>
            <a:r>
              <a:rPr lang="en-US" dirty="0">
                <a:latin typeface="Tahoma" charset="0"/>
                <a:ea typeface="MS PGothic" charset="0"/>
              </a:rPr>
              <a:t>What could the authors have done better?</a:t>
            </a:r>
          </a:p>
          <a:p>
            <a:pPr lvl="1">
              <a:buFont typeface="Wingdings" charset="0"/>
              <a:buChar char="q"/>
              <a:defRPr/>
            </a:pPr>
            <a:r>
              <a:rPr lang="en-US" dirty="0">
                <a:latin typeface="Tahoma" charset="0"/>
                <a:ea typeface="MS PGothic" charset="0"/>
              </a:rPr>
              <a:t>What they did they do well?</a:t>
            </a:r>
          </a:p>
          <a:p>
            <a:pPr lvl="1">
              <a:buFont typeface="Wingdings" charset="0"/>
              <a:buChar char="q"/>
              <a:defRPr/>
            </a:pPr>
            <a:r>
              <a:rPr lang="en-US" i="1" dirty="0">
                <a:latin typeface="Tahoma" charset="0"/>
                <a:ea typeface="MS PGothic" charset="0"/>
              </a:rPr>
              <a:t>(be prepared with your questions about the paper)</a:t>
            </a:r>
          </a:p>
          <a:p>
            <a:pPr>
              <a:buFont typeface="Wingdings" charset="0"/>
              <a:buChar char="n"/>
              <a:defRPr/>
            </a:pPr>
            <a:r>
              <a:rPr lang="en-US" dirty="0">
                <a:latin typeface="Tahoma" charset="0"/>
                <a:ea typeface="MS PGothic" charset="0"/>
              </a:rPr>
              <a:t>Participating in the discussion is </a:t>
            </a:r>
            <a:r>
              <a:rPr lang="en-US" dirty="0" smtClean="0">
                <a:solidFill>
                  <a:srgbClr val="0000FF"/>
                </a:solidFill>
                <a:latin typeface="Tahoma" charset="0"/>
                <a:ea typeface="MS PGothic" charset="0"/>
              </a:rPr>
              <a:t>essential</a:t>
            </a:r>
            <a:r>
              <a:rPr lang="en-US" dirty="0" smtClean="0">
                <a:latin typeface="Tahoma" charset="0"/>
                <a:ea typeface="MS PGothic" charset="0"/>
              </a:rPr>
              <a:t>!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Paper Presentation</a:t>
            </a: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15% of your grade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Decide by </a:t>
            </a:r>
            <a:r>
              <a:rPr lang="en-US" altLang="en-US" b="1" dirty="0" smtClean="0">
                <a:latin typeface="Tahoma" charset="0"/>
                <a:ea typeface="MS PGothic" charset="-128"/>
              </a:rPr>
              <a:t>tonight </a:t>
            </a:r>
            <a:r>
              <a:rPr lang="en-US" altLang="en-US" b="1" dirty="0">
                <a:latin typeface="Tahoma" charset="0"/>
                <a:ea typeface="MS PGothic" charset="-128"/>
              </a:rPr>
              <a:t>midnight </a:t>
            </a:r>
            <a:r>
              <a:rPr lang="en-US" altLang="en-US" dirty="0">
                <a:latin typeface="Tahoma" charset="0"/>
                <a:ea typeface="MS PGothic" charset="-128"/>
              </a:rPr>
              <a:t>which papers you’d be interested in presenting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Any paper from the reading list </a:t>
            </a:r>
            <a:r>
              <a:rPr lang="en-US" altLang="en-US" dirty="0" smtClean="0">
                <a:latin typeface="Tahoma" charset="0"/>
                <a:ea typeface="MS PGothic" charset="-128"/>
              </a:rPr>
              <a:t>(preferably) or </a:t>
            </a:r>
            <a:r>
              <a:rPr lang="en-US" altLang="en-US" dirty="0">
                <a:latin typeface="Tahoma" charset="0"/>
                <a:ea typeface="MS PGothic" charset="-128"/>
              </a:rPr>
              <a:t>others in space</a:t>
            </a:r>
          </a:p>
          <a:p>
            <a:pPr lvl="1"/>
            <a:r>
              <a:rPr lang="en-US" altLang="en-US" dirty="0" smtClean="0">
                <a:latin typeface="Tahoma" charset="0"/>
                <a:ea typeface="MS PGothic" charset="-128"/>
              </a:rPr>
              <a:t>Link up on website</a:t>
            </a:r>
          </a:p>
          <a:p>
            <a:pPr lvl="1"/>
            <a:r>
              <a:rPr lang="en-US" altLang="en-US" dirty="0" smtClean="0">
                <a:latin typeface="Tahoma" charset="0"/>
                <a:ea typeface="MS PGothic" charset="-128"/>
              </a:rPr>
              <a:t>Also </a:t>
            </a:r>
            <a:r>
              <a:rPr lang="en-US" altLang="en-US" dirty="0">
                <a:latin typeface="Tahoma" charset="0"/>
                <a:ea typeface="MS PGothic" charset="-128"/>
              </a:rPr>
              <a:t>send us any constraints as to days you cannot present (be reasonable!)</a:t>
            </a:r>
          </a:p>
          <a:p>
            <a:endParaRPr lang="en-US" altLang="en-US" dirty="0">
              <a:latin typeface="Tahoma" charset="0"/>
              <a:ea typeface="MS PGothic" charset="-128"/>
            </a:endParaRPr>
          </a:p>
          <a:p>
            <a:pPr lvl="1"/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Paper Presentation</a:t>
            </a: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0" y="1023049"/>
            <a:ext cx="9144000" cy="4662487"/>
          </a:xfrm>
        </p:spPr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30-40 minute presentation should have 30ish slides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Before preparing, understand paper + background; </a:t>
            </a:r>
            <a:r>
              <a:rPr lang="en-US" altLang="en-US" i="1" dirty="0">
                <a:latin typeface="Tahoma" charset="0"/>
                <a:ea typeface="MS PGothic" charset="-128"/>
              </a:rPr>
              <a:t>may need to read related papers</a:t>
            </a:r>
            <a:r>
              <a:rPr lang="en-US" altLang="en-US" dirty="0">
                <a:latin typeface="Tahoma" charset="0"/>
                <a:ea typeface="MS PGothic" charset="-128"/>
              </a:rPr>
              <a:t>!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Cover all “key” aspects of paper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What is the paper about? Give necessary background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Why is it important? Why is it different from prior work?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Explain key technical ideas; show how they work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As few formulae and definitions as possible! Use </a:t>
            </a:r>
            <a:r>
              <a:rPr lang="en-US" altLang="en-US" dirty="0" smtClean="0">
                <a:latin typeface="Tahoma" charset="0"/>
                <a:ea typeface="MS PGothic" charset="-128"/>
              </a:rPr>
              <a:t>examples &amp; intuition </a:t>
            </a:r>
            <a:r>
              <a:rPr lang="en-US" altLang="en-US" dirty="0">
                <a:latin typeface="Tahoma" charset="0"/>
                <a:ea typeface="MS PGothic" charset="-128"/>
              </a:rPr>
              <a:t>instead</a:t>
            </a:r>
            <a:r>
              <a:rPr lang="en-US" altLang="en-US" dirty="0" smtClean="0">
                <a:latin typeface="Tahoma" charset="0"/>
                <a:ea typeface="MS PGothic" charset="-128"/>
              </a:rPr>
              <a:t>!</a:t>
            </a:r>
          </a:p>
          <a:p>
            <a:r>
              <a:rPr lang="en-US" dirty="0"/>
              <a:t>The presentation slides should be mailed to </a:t>
            </a:r>
            <a:r>
              <a:rPr lang="en-US" dirty="0" err="1"/>
              <a:t>Tarique</a:t>
            </a:r>
            <a:r>
              <a:rPr lang="en-US" dirty="0"/>
              <a:t> </a:t>
            </a:r>
            <a:r>
              <a:rPr lang="en-US" b="1" dirty="0"/>
              <a:t>48 </a:t>
            </a:r>
            <a:r>
              <a:rPr lang="en-US" b="1" dirty="0" err="1"/>
              <a:t>hrs</a:t>
            </a:r>
            <a:r>
              <a:rPr lang="en-US" b="1" dirty="0"/>
              <a:t> </a:t>
            </a:r>
            <a:r>
              <a:rPr lang="en-US" dirty="0" smtClean="0"/>
              <a:t>prior to </a:t>
            </a:r>
            <a:r>
              <a:rPr lang="en-US" dirty="0"/>
              <a:t>your presentation</a:t>
            </a:r>
          </a:p>
          <a:p>
            <a:pPr lvl="1"/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Paper Presentation: Caveats</a:t>
            </a:r>
          </a:p>
        </p:txBody>
      </p:sp>
      <p:sp>
        <p:nvSpPr>
          <p:cNvPr id="5529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>
                <a:latin typeface="Tahoma" charset="0"/>
                <a:ea typeface="MS PGothic" charset="-128"/>
              </a:rPr>
              <a:t>Depending on how registration goes</a:t>
            </a:r>
            <a:r>
              <a:rPr lang="mr-IN" altLang="en-US" dirty="0" smtClean="0">
                <a:latin typeface="Tahoma" charset="0"/>
                <a:ea typeface="MS PGothic" charset="-128"/>
              </a:rPr>
              <a:t>…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 may double up some of you with shorter presentations (15-20 minutes as opposed to 30-40)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We’ll keep you posted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Research/Implementation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>
                <a:latin typeface="Tahoma" charset="0"/>
                <a:ea typeface="MS PGothic" charset="-128"/>
              </a:rPr>
              <a:t>50% of your grade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Build/design/test something new and cool!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Should be </a:t>
            </a:r>
            <a:r>
              <a:rPr lang="en-US" altLang="en-US" dirty="0">
                <a:solidFill>
                  <a:srgbClr val="0000FF"/>
                </a:solidFill>
                <a:latin typeface="Tahoma" charset="0"/>
                <a:ea typeface="MS PGothic" charset="-128"/>
              </a:rPr>
              <a:t>“original”</a:t>
            </a:r>
            <a:r>
              <a:rPr lang="en-US" altLang="ja-JP" dirty="0">
                <a:latin typeface="Tahoma" charset="0"/>
                <a:ea typeface="MS PGothic" charset="-128"/>
              </a:rPr>
              <a:t>, e.g., </a:t>
            </a:r>
            <a:r>
              <a:rPr lang="en-US" altLang="ja-JP" dirty="0" err="1">
                <a:latin typeface="Tahoma" charset="0"/>
                <a:ea typeface="MS PGothic" charset="-128"/>
              </a:rPr>
              <a:t>reimplementing</a:t>
            </a:r>
            <a:endParaRPr lang="en-US" altLang="ja-JP" dirty="0">
              <a:latin typeface="Tahoma" charset="0"/>
              <a:ea typeface="MS PGothic" charset="-128"/>
            </a:endParaRP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an algorithm from a paper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a tool that already exists</a:t>
            </a:r>
          </a:p>
          <a:p>
            <a:pPr lvl="2">
              <a:buFont typeface="Wingdings" charset="2"/>
              <a:buNone/>
            </a:pPr>
            <a:r>
              <a:rPr lang="en-US" altLang="en-US" i="1" dirty="0">
                <a:latin typeface="Tahoma" charset="0"/>
                <a:ea typeface="MS PGothic" charset="-128"/>
              </a:rPr>
              <a:t>is not </a:t>
            </a:r>
            <a:r>
              <a:rPr lang="en-US" altLang="en-US" i="1" dirty="0" smtClean="0">
                <a:latin typeface="Tahoma" charset="0"/>
                <a:ea typeface="MS PGothic" charset="-128"/>
              </a:rPr>
              <a:t>sufficient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The goal: having something </a:t>
            </a:r>
            <a:r>
              <a:rPr lang="en-US" altLang="en-US" i="1" dirty="0">
                <a:solidFill>
                  <a:srgbClr val="800000"/>
                </a:solidFill>
                <a:latin typeface="Tahoma" charset="0"/>
                <a:ea typeface="MS PGothic" charset="-128"/>
              </a:rPr>
              <a:t>publishable-</a:t>
            </a:r>
            <a:r>
              <a:rPr lang="en-US" altLang="en-US" i="1" dirty="0" err="1">
                <a:solidFill>
                  <a:srgbClr val="800000"/>
                </a:solidFill>
                <a:latin typeface="Tahoma" charset="0"/>
                <a:ea typeface="MS PGothic" charset="-128"/>
              </a:rPr>
              <a:t>ish</a:t>
            </a:r>
            <a:r>
              <a:rPr lang="en-US" altLang="en-US" i="1" dirty="0">
                <a:solidFill>
                  <a:srgbClr val="800000"/>
                </a:solidFill>
                <a:latin typeface="Tahoma" charset="0"/>
                <a:ea typeface="MS PGothic" charset="-128"/>
              </a:rPr>
              <a:t> </a:t>
            </a:r>
            <a:r>
              <a:rPr lang="en-US" altLang="en-US" dirty="0">
                <a:latin typeface="Tahoma" charset="0"/>
                <a:ea typeface="MS PGothic" charset="-128"/>
              </a:rPr>
              <a:t>at a Database/Data Mining/Systems conference</a:t>
            </a:r>
            <a:endParaRPr lang="en-US" altLang="en-US" i="1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Amaze us (of course, we will help)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Research/Implementation Project: Requirements</a:t>
            </a:r>
          </a:p>
        </p:txBody>
      </p:sp>
      <p:sp>
        <p:nvSpPr>
          <p:cNvPr id="25602" name="Content Placeholder 2"/>
          <p:cNvSpPr>
            <a:spLocks noGrp="1"/>
          </p:cNvSpPr>
          <p:nvPr>
            <p:ph idx="1"/>
          </p:nvPr>
        </p:nvSpPr>
        <p:spPr>
          <a:xfrm>
            <a:off x="255588" y="892175"/>
            <a:ext cx="8677275" cy="4662488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dirty="0">
              <a:latin typeface="Tahoma" charset="0"/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Tahoma" charset="0"/>
                <a:ea typeface="MS PGothic" charset="-128"/>
              </a:rPr>
              <a:t>Spectrum of contributions: Contribution can be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latin typeface="Tahoma" charset="0"/>
                <a:ea typeface="MS PGothic" charset="-128"/>
              </a:rPr>
              <a:t>Mainly algorithmic, </a:t>
            </a:r>
            <a:endParaRPr lang="en-US" altLang="en-US" dirty="0" smtClean="0">
              <a:latin typeface="Tahoma" charset="0"/>
              <a:ea typeface="MS PGothic" charset="-128"/>
            </a:endParaRPr>
          </a:p>
          <a:p>
            <a:pPr lvl="2">
              <a:lnSpc>
                <a:spcPct val="90000"/>
              </a:lnSpc>
            </a:pPr>
            <a:r>
              <a:rPr lang="en-US" altLang="en-US" dirty="0" smtClean="0">
                <a:latin typeface="Tahoma" charset="0"/>
                <a:ea typeface="MS PGothic" charset="-128"/>
              </a:rPr>
              <a:t>with </a:t>
            </a:r>
            <a:r>
              <a:rPr lang="en-US" altLang="en-US" dirty="0">
                <a:latin typeface="Tahoma" charset="0"/>
                <a:ea typeface="MS PGothic" charset="-128"/>
              </a:rPr>
              <a:t>a simple prototype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latin typeface="Tahoma" charset="0"/>
                <a:ea typeface="MS PGothic" charset="-128"/>
              </a:rPr>
              <a:t>Mainly the </a:t>
            </a:r>
            <a:r>
              <a:rPr lang="en-US" altLang="en-US" dirty="0" smtClean="0">
                <a:latin typeface="Tahoma" charset="0"/>
                <a:ea typeface="MS PGothic" charset="-128"/>
              </a:rPr>
              <a:t>tool or a component of a tool, </a:t>
            </a:r>
          </a:p>
          <a:p>
            <a:pPr lvl="2">
              <a:lnSpc>
                <a:spcPct val="90000"/>
              </a:lnSpc>
            </a:pPr>
            <a:r>
              <a:rPr lang="en-US" altLang="en-US" dirty="0" smtClean="0">
                <a:latin typeface="Tahoma" charset="0"/>
                <a:ea typeface="MS PGothic" charset="-128"/>
              </a:rPr>
              <a:t>with </a:t>
            </a:r>
            <a:r>
              <a:rPr lang="en-US" altLang="en-US" dirty="0">
                <a:latin typeface="Tahoma" charset="0"/>
                <a:ea typeface="MS PGothic" charset="-128"/>
              </a:rPr>
              <a:t>simple algorithms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latin typeface="Tahoma" charset="0"/>
                <a:ea typeface="MS PGothic" charset="-128"/>
              </a:rPr>
              <a:t>A mixture of both</a:t>
            </a:r>
          </a:p>
          <a:p>
            <a:pPr>
              <a:lnSpc>
                <a:spcPct val="90000"/>
              </a:lnSpc>
            </a:pPr>
            <a:endParaRPr lang="en-US" altLang="en-US" dirty="0">
              <a:latin typeface="Tahoma" charset="0"/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Tahoma" charset="0"/>
                <a:ea typeface="MS PGothic" charset="-128"/>
              </a:rPr>
              <a:t>So, even if you design an algorithm, you need to implement + get your hands dirty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latin typeface="Tahoma" charset="0"/>
                <a:ea typeface="MS PGothic" charset="-128"/>
              </a:rPr>
              <a:t>This is typically required at database conferences</a:t>
            </a:r>
          </a:p>
          <a:p>
            <a:pPr>
              <a:lnSpc>
                <a:spcPct val="90000"/>
              </a:lnSpc>
            </a:pPr>
            <a:endParaRPr lang="en-US" altLang="en-US" dirty="0">
              <a:latin typeface="Tahoma" charset="0"/>
              <a:ea typeface="MS PGothic" charset="-128"/>
            </a:endParaRPr>
          </a:p>
          <a:p>
            <a:pPr lvl="1">
              <a:lnSpc>
                <a:spcPct val="90000"/>
              </a:lnSpc>
            </a:pPr>
            <a:endParaRPr lang="en-US" altLang="en-US" dirty="0">
              <a:latin typeface="Tahoma" charset="0"/>
              <a:ea typeface="MS PGothic" charset="-128"/>
            </a:endParaRPr>
          </a:p>
          <a:p>
            <a:pPr>
              <a:lnSpc>
                <a:spcPct val="90000"/>
              </a:lnSpc>
            </a:pPr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Research/Implementation Project: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buFont typeface="Wingdings" charset="0"/>
              <a:buNone/>
              <a:defRPr/>
            </a:pPr>
            <a:endParaRPr lang="en-US" dirty="0"/>
          </a:p>
          <a:p>
            <a:pPr>
              <a:lnSpc>
                <a:spcPct val="90000"/>
              </a:lnSpc>
              <a:buFont typeface="Wingdings" charset="0"/>
              <a:buChar char="n"/>
              <a:defRPr/>
            </a:pPr>
            <a:r>
              <a:rPr lang="en-US" dirty="0" smtClean="0"/>
              <a:t>If your main contribution is a </a:t>
            </a:r>
            <a:r>
              <a:rPr lang="en-US" dirty="0" smtClean="0">
                <a:solidFill>
                  <a:srgbClr val="0000FF"/>
                </a:solidFill>
              </a:rPr>
              <a:t>tool/component</a:t>
            </a:r>
            <a:r>
              <a:rPr lang="en-US" dirty="0" smtClean="0"/>
              <a:t>:</a:t>
            </a:r>
            <a:endParaRPr lang="en-US" dirty="0" smtClean="0"/>
          </a:p>
          <a:p>
            <a:pPr lvl="1">
              <a:lnSpc>
                <a:spcPct val="90000"/>
              </a:lnSpc>
              <a:buFont typeface="Wingdings" charset="0"/>
              <a:buChar char="q"/>
              <a:defRPr/>
            </a:pPr>
            <a:r>
              <a:rPr lang="en-US" dirty="0" smtClean="0"/>
              <a:t>The emphasis is not the UI, and instead the data analytics task</a:t>
            </a:r>
          </a:p>
          <a:p>
            <a:pPr lvl="1">
              <a:lnSpc>
                <a:spcPct val="90000"/>
              </a:lnSpc>
              <a:buFont typeface="Wingdings" charset="0"/>
              <a:buChar char="q"/>
              <a:defRPr/>
            </a:pPr>
            <a:r>
              <a:rPr lang="en-US" i="1" dirty="0" smtClean="0"/>
              <a:t>Demonstrate</a:t>
            </a:r>
            <a:r>
              <a:rPr lang="en-US" dirty="0" smtClean="0"/>
              <a:t>: novelty, scalability/efficiency, usability</a:t>
            </a:r>
          </a:p>
          <a:p>
            <a:pPr lvl="1">
              <a:lnSpc>
                <a:spcPct val="90000"/>
              </a:lnSpc>
              <a:buFont typeface="Wingdings" charset="0"/>
              <a:buChar char="q"/>
              <a:defRPr/>
            </a:pPr>
            <a:endParaRPr lang="en-US" dirty="0" smtClean="0"/>
          </a:p>
          <a:p>
            <a:pPr>
              <a:lnSpc>
                <a:spcPct val="90000"/>
              </a:lnSpc>
              <a:buFont typeface="Wingdings" charset="0"/>
              <a:buChar char="n"/>
              <a:defRPr/>
            </a:pPr>
            <a:r>
              <a:rPr lang="en-US" dirty="0" smtClean="0"/>
              <a:t>If your main contribution is an </a:t>
            </a:r>
            <a:r>
              <a:rPr lang="en-US" dirty="0" smtClean="0">
                <a:solidFill>
                  <a:srgbClr val="0000FF"/>
                </a:solidFill>
              </a:rPr>
              <a:t>algorithm</a:t>
            </a:r>
            <a:r>
              <a:rPr lang="en-US" dirty="0" smtClean="0"/>
              <a:t>:</a:t>
            </a:r>
          </a:p>
          <a:p>
            <a:pPr lvl="1">
              <a:lnSpc>
                <a:spcPct val="90000"/>
              </a:lnSpc>
              <a:buFont typeface="Wingdings" charset="0"/>
              <a:buChar char="q"/>
              <a:defRPr/>
            </a:pPr>
            <a:r>
              <a:rPr lang="en-US" dirty="0"/>
              <a:t>F</a:t>
            </a:r>
            <a:r>
              <a:rPr lang="en-US" dirty="0" smtClean="0"/>
              <a:t>or a well-studied task or a new task</a:t>
            </a:r>
          </a:p>
          <a:p>
            <a:pPr lvl="1">
              <a:lnSpc>
                <a:spcPct val="90000"/>
              </a:lnSpc>
              <a:buFont typeface="Wingdings" charset="0"/>
              <a:buChar char="q"/>
              <a:defRPr/>
            </a:pPr>
            <a:r>
              <a:rPr lang="en-US" i="1" dirty="0" smtClean="0"/>
              <a:t>Demonstrate:</a:t>
            </a:r>
            <a:r>
              <a:rPr lang="en-US" dirty="0" smtClean="0"/>
              <a:t> novelty, proof of correctness + scalability/efficiency</a:t>
            </a:r>
          </a:p>
          <a:p>
            <a:pPr>
              <a:buFont typeface="Wingdings" charset="0"/>
              <a:buChar char="n"/>
              <a:defRPr/>
            </a:pPr>
            <a:endParaRPr lang="en-US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Research/Implementation Project: Requirements</a:t>
            </a:r>
          </a:p>
        </p:txBody>
      </p:sp>
      <p:sp>
        <p:nvSpPr>
          <p:cNvPr id="2765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Phases: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Week </a:t>
            </a:r>
            <a:r>
              <a:rPr lang="en-US" altLang="en-US" dirty="0" smtClean="0">
                <a:latin typeface="Tahoma" charset="0"/>
                <a:ea typeface="MS PGothic" charset="-128"/>
              </a:rPr>
              <a:t>3: </a:t>
            </a:r>
            <a:r>
              <a:rPr lang="en-US" altLang="en-US" dirty="0">
                <a:latin typeface="Tahoma" charset="0"/>
                <a:ea typeface="MS PGothic" charset="-128"/>
              </a:rPr>
              <a:t>Identify problem 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Consult us when you’re picking this – we can help!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Week 6: Explore related work/related tools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We need to be convinced that this is new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Learn how to position relative to </a:t>
            </a:r>
            <a:r>
              <a:rPr lang="en-US" altLang="en-US" dirty="0" smtClean="0">
                <a:latin typeface="Tahoma" charset="0"/>
                <a:ea typeface="MS PGothic" charset="-128"/>
              </a:rPr>
              <a:t>state-of-the-art</a:t>
            </a:r>
          </a:p>
          <a:p>
            <a:pPr lvl="2"/>
            <a:r>
              <a:rPr lang="en-US" altLang="en-US" dirty="0" smtClean="0">
                <a:latin typeface="Tahoma" charset="0"/>
                <a:ea typeface="MS PGothic" charset="-128"/>
              </a:rPr>
              <a:t>Starting digging into tools (if they exist)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Week 9: </a:t>
            </a:r>
            <a:r>
              <a:rPr lang="en-US" altLang="en-US" dirty="0" smtClean="0">
                <a:latin typeface="Tahoma" charset="0"/>
                <a:ea typeface="MS PGothic" charset="-128"/>
              </a:rPr>
              <a:t>Prototype </a:t>
            </a:r>
            <a:r>
              <a:rPr lang="en-US" altLang="en-US" dirty="0">
                <a:latin typeface="Tahoma" charset="0"/>
                <a:ea typeface="MS PGothic" charset="-128"/>
              </a:rPr>
              <a:t>techniques and algorithms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Week 12: Build </a:t>
            </a:r>
            <a:r>
              <a:rPr lang="en-US" altLang="en-US" dirty="0" smtClean="0">
                <a:latin typeface="Tahoma" charset="0"/>
                <a:ea typeface="MS PGothic" charset="-128"/>
              </a:rPr>
              <a:t>tool/Implement/Test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Week 14: Write “paper”</a:t>
            </a:r>
          </a:p>
          <a:p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Research/Implementation Project: Spectrum of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075" y="1230313"/>
            <a:ext cx="8924925" cy="4662487"/>
          </a:xfrm>
        </p:spPr>
        <p:txBody>
          <a:bodyPr/>
          <a:lstStyle/>
          <a:p>
            <a:pPr>
              <a:buFont typeface="Wingdings" charset="0"/>
              <a:buChar char="n"/>
              <a:defRPr/>
            </a:pPr>
            <a:r>
              <a:rPr lang="en-US" dirty="0" smtClean="0"/>
              <a:t>This could be:</a:t>
            </a:r>
          </a:p>
          <a:p>
            <a:pPr lvl="1">
              <a:buFont typeface="Wingdings" charset="0"/>
              <a:buChar char="q"/>
              <a:defRPr/>
            </a:pPr>
            <a:r>
              <a:rPr lang="en-US" dirty="0" smtClean="0"/>
              <a:t>A tool to automatically detects data errors or violations</a:t>
            </a:r>
          </a:p>
          <a:p>
            <a:pPr lvl="1">
              <a:buFont typeface="Wingdings" charset="0"/>
              <a:buChar char="q"/>
              <a:defRPr/>
            </a:pPr>
            <a:r>
              <a:rPr lang="en-US" dirty="0" smtClean="0"/>
              <a:t>A scatter-plot tool that scales to 10M </a:t>
            </a:r>
            <a:r>
              <a:rPr lang="en-US" dirty="0" err="1" smtClean="0"/>
              <a:t>datapoints</a:t>
            </a:r>
            <a:endParaRPr lang="en-US" dirty="0" smtClean="0"/>
          </a:p>
          <a:p>
            <a:pPr lvl="1">
              <a:buFont typeface="Wingdings" charset="0"/>
              <a:buChar char="q"/>
              <a:defRPr/>
            </a:pPr>
            <a:r>
              <a:rPr lang="en-US" dirty="0" smtClean="0"/>
              <a:t>A new approximate query processing system based on operating on models instead of data</a:t>
            </a:r>
            <a:endParaRPr lang="en-US" dirty="0" smtClean="0"/>
          </a:p>
          <a:p>
            <a:pPr lvl="1">
              <a:buFont typeface="Wingdings" charset="0"/>
              <a:buChar char="q"/>
              <a:defRPr/>
            </a:pPr>
            <a:r>
              <a:rPr lang="en-US" dirty="0" smtClean="0"/>
              <a:t>A new algorithm for human-supervised categorization</a:t>
            </a:r>
          </a:p>
          <a:p>
            <a:pPr lvl="1">
              <a:buFont typeface="Wingdings" charset="0"/>
              <a:buChar char="q"/>
              <a:defRPr/>
            </a:pPr>
            <a:r>
              <a:rPr lang="en-US" dirty="0" smtClean="0"/>
              <a:t>Extending an existing algorithm to handle a new setting or domain </a:t>
            </a:r>
          </a:p>
          <a:p>
            <a:pPr lvl="1">
              <a:buFont typeface="Wingdings" charset="0"/>
              <a:buChar char="q"/>
              <a:defRPr/>
            </a:pPr>
            <a:r>
              <a:rPr lang="en-US" dirty="0" smtClean="0"/>
              <a:t>&lt;insert your domain specific tool, especially encouraged!&gt;</a:t>
            </a:r>
          </a:p>
          <a:p>
            <a:pPr marL="344487" lvl="1" indent="0">
              <a:buFont typeface="Wingdings" charset="0"/>
              <a:buNone/>
              <a:defRPr/>
            </a:pPr>
            <a:endParaRPr lang="en-US" dirty="0" smtClean="0"/>
          </a:p>
          <a:p>
            <a:pPr>
              <a:buFont typeface="Wingdings" charset="0"/>
              <a:buChar char="n"/>
              <a:defRPr/>
            </a:pP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Today’s class</a:t>
            </a:r>
          </a:p>
        </p:txBody>
      </p:sp>
      <p:sp>
        <p:nvSpPr>
          <p:cNvPr id="1536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The essentials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Bird’s eye view of the class material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Getting to know you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Research/Implementation Project</a:t>
            </a:r>
          </a:p>
        </p:txBody>
      </p:sp>
      <p:sp>
        <p:nvSpPr>
          <p:cNvPr id="5632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We are happy to provide suggestions…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But ideally we would like you to pick projects that you are already working on that could use techniques from this class, or problems that you’re passionate about</a:t>
            </a:r>
            <a:r>
              <a:rPr lang="en-US" altLang="en-US" dirty="0" smtClean="0">
                <a:latin typeface="Tahoma" charset="0"/>
                <a:ea typeface="MS PGothic" charset="-128"/>
              </a:rPr>
              <a:t>.</a:t>
            </a:r>
          </a:p>
          <a:p>
            <a:r>
              <a:rPr lang="en-US" altLang="en-US" dirty="0" smtClean="0">
                <a:latin typeface="Tahoma" charset="0"/>
                <a:ea typeface="MS PGothic" charset="-128"/>
              </a:rPr>
              <a:t>The most successful projects from this class have led to HCOMP, KDD, and VLDB papers!</a:t>
            </a:r>
            <a:endParaRPr lang="en-US" altLang="en-US" dirty="0" smtClean="0">
              <a:latin typeface="Tahoma" charset="0"/>
              <a:ea typeface="MS PGothic" charset="-128"/>
            </a:endParaRPr>
          </a:p>
          <a:p>
            <a:r>
              <a:rPr lang="en-US" altLang="en-US" dirty="0" smtClean="0">
                <a:latin typeface="Tahoma" charset="0"/>
                <a:ea typeface="MS PGothic" charset="-128"/>
              </a:rPr>
              <a:t>If you’d like, we can partner you up with a PhD student from our group</a:t>
            </a:r>
            <a:r>
              <a:rPr lang="mr-IN" altLang="en-US" dirty="0" smtClean="0">
                <a:latin typeface="Tahoma" charset="0"/>
                <a:ea typeface="MS PGothic" charset="-128"/>
              </a:rPr>
              <a:t>…</a:t>
            </a:r>
            <a:endParaRPr lang="en-US" altLang="en-US" dirty="0" smtClean="0">
              <a:latin typeface="Tahoma" charset="0"/>
              <a:ea typeface="MS PGothic" charset="-128"/>
            </a:endParaRPr>
          </a:p>
          <a:p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Research/Implementation Project</a:t>
            </a:r>
          </a:p>
        </p:txBody>
      </p:sp>
      <p:sp>
        <p:nvSpPr>
          <p:cNvPr id="56322" name="Content Placeholder 2"/>
          <p:cNvSpPr>
            <a:spLocks noGrp="1"/>
          </p:cNvSpPr>
          <p:nvPr>
            <p:ph idx="1"/>
          </p:nvPr>
        </p:nvSpPr>
        <p:spPr>
          <a:xfrm>
            <a:off x="203200" y="966788"/>
            <a:ext cx="8677275" cy="4662487"/>
          </a:xfrm>
        </p:spPr>
        <p:txBody>
          <a:bodyPr/>
          <a:lstStyle/>
          <a:p>
            <a:r>
              <a:rPr lang="en-US" altLang="en-US" sz="2000" dirty="0" smtClean="0">
                <a:latin typeface="Tahoma" charset="0"/>
                <a:ea typeface="MS PGothic" charset="-128"/>
              </a:rPr>
              <a:t>Implement a novel component of </a:t>
            </a:r>
            <a:r>
              <a:rPr lang="en-US" altLang="en-US" sz="2000" dirty="0" err="1" smtClean="0">
                <a:latin typeface="Tahoma" charset="0"/>
                <a:ea typeface="MS PGothic" charset="-128"/>
              </a:rPr>
              <a:t>Zenvisage</a:t>
            </a:r>
            <a:r>
              <a:rPr lang="en-US" altLang="en-US" sz="2000" dirty="0" smtClean="0">
                <a:latin typeface="Tahoma" charset="0"/>
                <a:ea typeface="MS PGothic" charset="-128"/>
              </a:rPr>
              <a:t>, our effortless visualization tool</a:t>
            </a:r>
          </a:p>
          <a:p>
            <a:r>
              <a:rPr lang="en-US" altLang="en-US" sz="2000" dirty="0" smtClean="0">
                <a:latin typeface="Tahoma" charset="0"/>
                <a:ea typeface="MS PGothic" charset="-128"/>
              </a:rPr>
              <a:t>Code up a parser/optimizer for a versioning query language in our versioning tool, Orpheus</a:t>
            </a:r>
          </a:p>
          <a:p>
            <a:r>
              <a:rPr lang="en-US" altLang="en-US" sz="2000" dirty="0" smtClean="0">
                <a:latin typeface="Tahoma" charset="0"/>
                <a:ea typeface="MS PGothic" charset="-128"/>
              </a:rPr>
              <a:t>Adapt our declarative machine learning tool, Gestalt, to allow for automatic feature selection </a:t>
            </a:r>
          </a:p>
          <a:p>
            <a:r>
              <a:rPr lang="en-US" altLang="en-US" sz="2000" dirty="0" smtClean="0">
                <a:latin typeface="Tahoma" charset="0"/>
                <a:ea typeface="MS PGothic" charset="-128"/>
              </a:rPr>
              <a:t>Build a merging tool that allows users to merge two datasets into one by showcasing differences</a:t>
            </a:r>
          </a:p>
          <a:p>
            <a:r>
              <a:rPr lang="en-US" altLang="en-US" sz="2000" dirty="0" smtClean="0">
                <a:latin typeface="Tahoma" charset="0"/>
                <a:ea typeface="MS PGothic" charset="-128"/>
              </a:rPr>
              <a:t>Analyze a large dataset of tasks from a crowdsourcing marketplace to provide task recommendations / search</a:t>
            </a:r>
          </a:p>
          <a:p>
            <a:r>
              <a:rPr lang="en-US" altLang="en-US" sz="2000" dirty="0" smtClean="0">
                <a:latin typeface="Tahoma" charset="0"/>
                <a:ea typeface="MS PGothic" charset="-128"/>
              </a:rPr>
              <a:t>Design a perspective-aware crowdsourced clustering scheme</a:t>
            </a:r>
          </a:p>
          <a:p>
            <a:endParaRPr lang="en-US" altLang="en-US" sz="2000" dirty="0">
              <a:latin typeface="Tahoma" charset="0"/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5744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Research/Implementation Projects	</a:t>
            </a:r>
          </a:p>
        </p:txBody>
      </p:sp>
      <p:sp>
        <p:nvSpPr>
          <p:cNvPr id="2969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Project team sizes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1 or 2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If you go with 2, then we need to be convinced that you did ~twice as much </a:t>
            </a:r>
            <a:r>
              <a:rPr lang="en-US" altLang="en-US" dirty="0" smtClean="0">
                <a:latin typeface="Tahoma" charset="0"/>
                <a:ea typeface="MS PGothic" charset="-128"/>
              </a:rPr>
              <a:t>work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You’ll meet us at three points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By week 3: deciding the project (PROPOSAL)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By week 8: presenting the preliminary outline of how the project will shape up (PRELIMINARY)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By week 14: final project report and presentation to class (FINAL REPORT)</a:t>
            </a:r>
          </a:p>
          <a:p>
            <a:pPr lvl="1"/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Questions about the Class Essentials?</a:t>
            </a:r>
          </a:p>
        </p:txBody>
      </p:sp>
      <p:sp>
        <p:nvSpPr>
          <p:cNvPr id="3072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What is the course all about?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charset="2"/>
              <a:buNone/>
            </a:pPr>
            <a:r>
              <a:rPr lang="en-US" altLang="en-US">
                <a:latin typeface="Tahoma" charset="0"/>
                <a:ea typeface="MS PGothic" charset="-128"/>
              </a:rPr>
              <a:t>You may have taken CS411 and/or CS511</a:t>
            </a:r>
          </a:p>
          <a:p>
            <a:pPr marL="0" indent="0"/>
            <a:r>
              <a:rPr lang="en-US" altLang="en-US">
                <a:latin typeface="Tahoma" charset="0"/>
                <a:ea typeface="MS PGothic" charset="-128"/>
              </a:rPr>
              <a:t>Emphasis on Data</a:t>
            </a:r>
          </a:p>
          <a:p>
            <a:pPr marL="0" indent="0"/>
            <a:endParaRPr lang="en-US" altLang="en-US">
              <a:latin typeface="Tahoma" charset="0"/>
              <a:ea typeface="MS PGothic" charset="-128"/>
            </a:endParaRPr>
          </a:p>
          <a:p>
            <a:pPr marL="0" indent="0">
              <a:buFont typeface="Wingdings" charset="2"/>
              <a:buNone/>
            </a:pPr>
            <a:r>
              <a:rPr lang="en-US" altLang="en-US">
                <a:latin typeface="Tahoma" charset="0"/>
                <a:ea typeface="MS PGothic" charset="-128"/>
              </a:rPr>
              <a:t>Why the fuss about humans?</a:t>
            </a:r>
          </a:p>
          <a:p>
            <a:pPr marL="0" indent="0"/>
            <a:r>
              <a:rPr lang="en-US" altLang="en-US">
                <a:latin typeface="Tahoma" charset="0"/>
                <a:ea typeface="MS PGothic" charset="-128"/>
              </a:rPr>
              <a:t>Humans are the ones analyzing data</a:t>
            </a:r>
          </a:p>
          <a:p>
            <a:pPr marL="0" indent="0"/>
            <a:r>
              <a:rPr lang="en-US" altLang="en-US">
                <a:latin typeface="Tahoma" charset="0"/>
                <a:ea typeface="MS PGothic" charset="-128"/>
              </a:rPr>
              <a:t>Reasoning about them </a:t>
            </a:r>
            <a:r>
              <a:rPr lang="en-US" altLang="en-US">
                <a:solidFill>
                  <a:srgbClr val="FF0000"/>
                </a:solidFill>
                <a:latin typeface="Tahoma" charset="0"/>
                <a:ea typeface="MS PGothic" charset="-128"/>
              </a:rPr>
              <a:t>“in the loop”</a:t>
            </a:r>
            <a:r>
              <a:rPr lang="en-US" altLang="ja-JP">
                <a:latin typeface="Tahoma" charset="0"/>
                <a:ea typeface="MS PGothic" charset="-128"/>
              </a:rPr>
              <a:t> of data analysis is crucial</a:t>
            </a:r>
          </a:p>
          <a:p>
            <a:pPr marL="0" indent="0"/>
            <a:r>
              <a:rPr lang="en-US" altLang="en-US">
                <a:latin typeface="Tahoma" charset="0"/>
                <a:ea typeface="MS PGothic" charset="-128"/>
              </a:rPr>
              <a:t>Traditional DB research ignores the human aspects!</a:t>
            </a:r>
          </a:p>
          <a:p>
            <a:pPr marL="0" indent="0"/>
            <a:endParaRPr lang="en-US" altLang="en-US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Why is this important now?</a:t>
            </a: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>
          <a:xfrm>
            <a:off x="219075" y="3024188"/>
            <a:ext cx="6602413" cy="2868612"/>
          </a:xfrm>
        </p:spPr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But right now, databases </a:t>
            </a:r>
            <a:r>
              <a:rPr lang="en-US" altLang="en-US" dirty="0" smtClean="0">
                <a:latin typeface="Tahoma" charset="0"/>
                <a:ea typeface="MS PGothic" charset="-128"/>
              </a:rPr>
              <a:t>are rarely </a:t>
            </a:r>
            <a:r>
              <a:rPr lang="en-US" altLang="en-US" dirty="0">
                <a:latin typeface="Tahoma" charset="0"/>
                <a:ea typeface="MS PGothic" charset="-128"/>
              </a:rPr>
              <a:t>used for data analytics (or “data science”) by small-scale analysts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Most analysts use a combination of files + scripts + excel + python + R</a:t>
            </a:r>
          </a:p>
          <a:p>
            <a:r>
              <a:rPr lang="en-US" altLang="en-US" dirty="0">
                <a:solidFill>
                  <a:srgbClr val="0000FF"/>
                </a:solidFill>
                <a:latin typeface="Tahoma" charset="0"/>
                <a:ea typeface="MS PGothic" charset="-128"/>
              </a:rPr>
              <a:t>Discussion Question: </a:t>
            </a:r>
            <a:r>
              <a:rPr lang="en-US" altLang="en-US" dirty="0">
                <a:latin typeface="Tahoma" charset="0"/>
                <a:ea typeface="MS PGothic" charset="-128"/>
              </a:rPr>
              <a:t>Why is that?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838" y="835025"/>
            <a:ext cx="8890000" cy="151426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>
            <a:sp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rgbClr val="414141"/>
                </a:solidFill>
                <a:latin typeface="Tahoma" charset="0"/>
                <a:ea typeface="Tahoma" charset="0"/>
                <a:cs typeface="Tahoma" charset="0"/>
              </a:rPr>
              <a:t>Up to a million additional analysts will be needed to address data analytics needs in 2018 in the US alone.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rgbClr val="414141"/>
                </a:solidFill>
                <a:latin typeface="Tahoma" charset="0"/>
                <a:ea typeface="Tahoma" charset="0"/>
                <a:cs typeface="Tahoma" charset="0"/>
              </a:rPr>
              <a:t>			--- McKinsey Big Data Report, </a:t>
            </a:r>
            <a:r>
              <a:rPr lang="en-US" sz="2800" dirty="0" smtClean="0">
                <a:solidFill>
                  <a:srgbClr val="414141"/>
                </a:solidFill>
                <a:latin typeface="Tahoma" charset="0"/>
                <a:ea typeface="Tahoma" charset="0"/>
                <a:cs typeface="Tahoma" charset="0"/>
              </a:rPr>
              <a:t>2013-4</a:t>
            </a:r>
            <a:endParaRPr lang="en-US" sz="2400" dirty="0">
              <a:solidFill>
                <a:srgbClr val="41414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463" y="2871788"/>
            <a:ext cx="1766887" cy="25447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2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/>
          <p:cNvSpPr>
            <a:spLocks noGrp="1"/>
          </p:cNvSpPr>
          <p:nvPr>
            <p:ph type="title"/>
          </p:nvPr>
        </p:nvSpPr>
        <p:spPr>
          <a:xfrm>
            <a:off x="109538" y="160338"/>
            <a:ext cx="9034462" cy="806450"/>
          </a:xfrm>
        </p:spPr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Why do databases fare poorly in “data science”? </a:t>
            </a:r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Hard to use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Hard to learn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Does not scale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Not easy to do quick and dirty data analysis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Does not deal well with ill-formatted or noisy data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Does not deal well with unstructured data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Hard to keep versions and copies of data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Loading times are high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Cannot do machine learning or data analysis easily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Themes of the Course: Fixing these issues!!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588" y="989013"/>
            <a:ext cx="8677275" cy="466248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/>
              <a:t>Dealing with </a:t>
            </a:r>
            <a:r>
              <a:rPr lang="en-US" dirty="0" smtClean="0">
                <a:solidFill>
                  <a:srgbClr val="0000FF"/>
                </a:solidFill>
              </a:rPr>
              <a:t>Unstructured Data:</a:t>
            </a:r>
          </a:p>
          <a:p>
            <a:pPr marL="858837" lvl="1" indent="-514350">
              <a:buFont typeface="+mj-lt"/>
              <a:buAutoNum type="arabicPeriod"/>
              <a:defRPr/>
            </a:pPr>
            <a:r>
              <a:rPr lang="en-US" dirty="0" smtClean="0"/>
              <a:t>Crowd Powered Systems / Algorithms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/>
              <a:t>Dealing with </a:t>
            </a:r>
            <a:r>
              <a:rPr lang="en-US" dirty="0" smtClean="0">
                <a:solidFill>
                  <a:srgbClr val="0000FF"/>
                </a:solidFill>
              </a:rPr>
              <a:t>Noisy Data:</a:t>
            </a:r>
          </a:p>
          <a:p>
            <a:pPr marL="858837" lvl="1" indent="-514350">
              <a:buFont typeface="+mj-lt"/>
              <a:buAutoNum type="arabicPeriod"/>
              <a:defRPr/>
            </a:pPr>
            <a:r>
              <a:rPr lang="en-US" dirty="0" smtClean="0"/>
              <a:t>Data Cleaning tools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/>
              <a:t>Dealing with </a:t>
            </a:r>
            <a:r>
              <a:rPr lang="en-US" dirty="0" smtClean="0">
                <a:solidFill>
                  <a:srgbClr val="0000FF"/>
                </a:solidFill>
              </a:rPr>
              <a:t>Huge Data:</a:t>
            </a:r>
          </a:p>
          <a:p>
            <a:pPr marL="858837" lvl="1" indent="-514350">
              <a:buFont typeface="+mj-lt"/>
              <a:buAutoNum type="arabicPeriod"/>
              <a:defRPr/>
            </a:pPr>
            <a:r>
              <a:rPr lang="en-US" dirty="0" smtClean="0"/>
              <a:t>Scalable Analytics Tools</a:t>
            </a:r>
          </a:p>
          <a:p>
            <a:pPr marL="858837" lvl="1" indent="-514350">
              <a:buFont typeface="+mj-lt"/>
              <a:buAutoNum type="arabicPeriod"/>
              <a:defRPr/>
            </a:pPr>
            <a:r>
              <a:rPr lang="en-US" dirty="0" smtClean="0"/>
              <a:t>Approximations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/>
              <a:t>Dealing with </a:t>
            </a:r>
            <a:r>
              <a:rPr lang="en-US" dirty="0" smtClean="0">
                <a:solidFill>
                  <a:srgbClr val="0000FF"/>
                </a:solidFill>
              </a:rPr>
              <a:t>Novice Analysts:</a:t>
            </a:r>
          </a:p>
          <a:p>
            <a:pPr marL="858837" lvl="1" indent="-514350">
              <a:buFont typeface="+mj-lt"/>
              <a:buAutoNum type="arabicPeriod"/>
              <a:defRPr/>
            </a:pPr>
            <a:r>
              <a:rPr lang="en-US" dirty="0" smtClean="0"/>
              <a:t>New Data Analytics Interfaces</a:t>
            </a:r>
          </a:p>
          <a:p>
            <a:pPr marL="531812" indent="-514350">
              <a:buFont typeface="+mj-lt"/>
              <a:buAutoNum type="arabicPeriod"/>
              <a:defRPr/>
            </a:pPr>
            <a:r>
              <a:rPr lang="en-US" dirty="0" smtClean="0"/>
              <a:t>Dealing with </a:t>
            </a:r>
            <a:r>
              <a:rPr lang="en-US" dirty="0" smtClean="0">
                <a:solidFill>
                  <a:srgbClr val="0000FF"/>
                </a:solidFill>
              </a:rPr>
              <a:t>New Data Analytics Cases</a:t>
            </a:r>
            <a:r>
              <a:rPr lang="en-US" dirty="0" smtClean="0"/>
              <a:t>:</a:t>
            </a:r>
          </a:p>
          <a:p>
            <a:pPr marL="858837" lvl="1" indent="-514350">
              <a:buFont typeface="+mj-lt"/>
              <a:buAutoNum type="arabicPeriod"/>
              <a:defRPr/>
            </a:pPr>
            <a:r>
              <a:rPr lang="en-US" dirty="0" smtClean="0"/>
              <a:t>Machine Learning/Graph Systems</a:t>
            </a:r>
          </a:p>
          <a:p>
            <a:pPr marL="344487" lvl="1" indent="0">
              <a:buFont typeface="Wingdings" charset="0"/>
              <a:buNone/>
              <a:defRPr/>
            </a:pPr>
            <a:endParaRPr lang="en-US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What is this course </a:t>
            </a:r>
            <a:r>
              <a:rPr lang="en-US" altLang="en-US" i="1">
                <a:latin typeface="Tahoma" charset="0"/>
                <a:ea typeface="MS PGothic" charset="-128"/>
              </a:rPr>
              <a:t>not </a:t>
            </a:r>
            <a:r>
              <a:rPr lang="en-US" altLang="en-US">
                <a:latin typeface="Tahoma" charset="0"/>
                <a:ea typeface="MS PGothic" charset="-128"/>
              </a:rPr>
              <a:t>about?</a:t>
            </a:r>
          </a:p>
        </p:txBody>
      </p:sp>
      <p:sp>
        <p:nvSpPr>
          <p:cNvPr id="5837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Distributed or parallel data </a:t>
            </a:r>
            <a:r>
              <a:rPr lang="en-US" altLang="en-US" dirty="0" smtClean="0">
                <a:latin typeface="Tahoma" charset="0"/>
                <a:ea typeface="MS PGothic" charset="-128"/>
              </a:rPr>
              <a:t>management</a:t>
            </a:r>
          </a:p>
          <a:p>
            <a:pPr lvl="1"/>
            <a:r>
              <a:rPr lang="en-US" altLang="en-US" dirty="0" smtClean="0">
                <a:latin typeface="Tahoma" charset="0"/>
                <a:ea typeface="MS PGothic" charset="-128"/>
              </a:rPr>
              <a:t>But we will cover it peripherally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Cloud computing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Transaction processing, recoverability, …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Deep discussion of HCI </a:t>
            </a:r>
            <a:r>
              <a:rPr lang="en-US" altLang="en-US" dirty="0" smtClean="0">
                <a:latin typeface="Tahoma" charset="0"/>
                <a:ea typeface="MS PGothic" charset="-128"/>
              </a:rPr>
              <a:t>aspects</a:t>
            </a:r>
          </a:p>
          <a:p>
            <a:pPr lvl="1"/>
            <a:r>
              <a:rPr lang="en-US" altLang="en-US" dirty="0" smtClean="0">
                <a:latin typeface="Tahoma" charset="0"/>
                <a:ea typeface="MS PGothic" charset="-128"/>
              </a:rPr>
              <a:t>But we will cover it peripherally</a:t>
            </a:r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Part 1: Dealing with Unstructured Data</a:t>
            </a:r>
          </a:p>
        </p:txBody>
      </p:sp>
      <p:sp>
        <p:nvSpPr>
          <p:cNvPr id="3584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Images, Videos and Raw Text </a:t>
            </a:r>
            <a:r>
              <a:rPr lang="en-US" altLang="en-US">
                <a:solidFill>
                  <a:srgbClr val="0000FF"/>
                </a:solidFill>
                <a:latin typeface="Tahoma" charset="0"/>
                <a:ea typeface="MS PGothic" charset="-128"/>
              </a:rPr>
              <a:t>(80% of all data!!!)</a:t>
            </a:r>
          </a:p>
          <a:p>
            <a:endParaRPr lang="en-US" altLang="en-US">
              <a:latin typeface="Tahoma" charset="0"/>
              <a:ea typeface="MS PGothic" charset="-128"/>
            </a:endParaRPr>
          </a:p>
          <a:p>
            <a:r>
              <a:rPr lang="en-US" altLang="en-US">
                <a:latin typeface="Tahoma" charset="0"/>
                <a:ea typeface="MS PGothic" charset="-128"/>
              </a:rPr>
              <a:t>Machine Learning Algorithms are not yet powerful</a:t>
            </a:r>
          </a:p>
          <a:p>
            <a:pPr lvl="1"/>
            <a:r>
              <a:rPr lang="en-US" altLang="en-US">
                <a:latin typeface="Tahoma" charset="0"/>
                <a:ea typeface="MS PGothic" charset="-128"/>
              </a:rPr>
              <a:t>E.g., content moderation, training data generation, spam detection, search relevance, …</a:t>
            </a:r>
          </a:p>
          <a:p>
            <a:pPr lvl="1"/>
            <a:endParaRPr lang="en-US" altLang="en-US">
              <a:latin typeface="Tahoma" charset="0"/>
              <a:ea typeface="MS PGothic" charset="-128"/>
            </a:endParaRPr>
          </a:p>
          <a:p>
            <a:r>
              <a:rPr lang="en-US" altLang="en-US">
                <a:latin typeface="Tahoma" charset="0"/>
                <a:ea typeface="MS PGothic" charset="-128"/>
              </a:rPr>
              <a:t>So, we need to use humans, or crowds to generate training data</a:t>
            </a:r>
          </a:p>
          <a:p>
            <a:endParaRPr lang="en-US" altLang="en-US">
              <a:latin typeface="Tahoma" charset="0"/>
              <a:ea typeface="MS PGothic" charset="-128"/>
            </a:endParaRPr>
          </a:p>
          <a:p>
            <a:endParaRPr lang="en-US" altLang="en-US">
              <a:latin typeface="Tahoma" charset="0"/>
              <a:ea typeface="MS PGothic" charset="-128"/>
            </a:endParaRPr>
          </a:p>
          <a:p>
            <a:endParaRPr lang="en-US" altLang="en-US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The Essentials</a:t>
            </a: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Instructor: Aditya Parameswaran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Office: 2114SC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Email: </a:t>
            </a:r>
            <a:r>
              <a:rPr lang="en-US" altLang="en-US" dirty="0">
                <a:latin typeface="Tahoma" charset="0"/>
                <a:ea typeface="MS PGothic" charset="-128"/>
                <a:hlinkClick r:id="rId2"/>
              </a:rPr>
              <a:t>adityagp@illinois.edu</a:t>
            </a:r>
            <a:r>
              <a:rPr lang="en-US" altLang="en-US" dirty="0">
                <a:latin typeface="Tahoma" charset="0"/>
                <a:ea typeface="MS PGothic" charset="-128"/>
              </a:rPr>
              <a:t>. </a:t>
            </a:r>
          </a:p>
          <a:p>
            <a:pPr lvl="1"/>
            <a:r>
              <a:rPr lang="en-US" altLang="en-US" b="1" dirty="0">
                <a:latin typeface="Tahoma" charset="0"/>
                <a:ea typeface="MS PGothic" charset="-128"/>
              </a:rPr>
              <a:t>Mention “CS598” in email </a:t>
            </a:r>
            <a:r>
              <a:rPr lang="en-US" altLang="en-US" b="1" dirty="0" smtClean="0">
                <a:latin typeface="Tahoma" charset="0"/>
                <a:ea typeface="MS PGothic" charset="-128"/>
              </a:rPr>
              <a:t>title</a:t>
            </a:r>
          </a:p>
          <a:p>
            <a:pPr lvl="1"/>
            <a:r>
              <a:rPr lang="en-US" altLang="en-US" dirty="0" smtClean="0">
                <a:latin typeface="Tahoma" charset="0"/>
                <a:ea typeface="MS PGothic" charset="-128"/>
              </a:rPr>
              <a:t>I get a LOT of email </a:t>
            </a:r>
            <a:r>
              <a:rPr lang="mr-IN" altLang="en-US" dirty="0" smtClean="0">
                <a:latin typeface="Tahoma" charset="0"/>
                <a:ea typeface="MS PGothic" charset="-128"/>
              </a:rPr>
              <a:t>–</a:t>
            </a:r>
            <a:r>
              <a:rPr lang="en-US" altLang="en-US" dirty="0" smtClean="0">
                <a:latin typeface="Tahoma" charset="0"/>
                <a:ea typeface="MS PGothic" charset="-128"/>
              </a:rPr>
              <a:t> do so if you want a response!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Meeting Slots: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M/W </a:t>
            </a:r>
            <a:r>
              <a:rPr lang="en-US" altLang="en-US" dirty="0" smtClean="0">
                <a:latin typeface="Tahoma" charset="0"/>
                <a:ea typeface="MS PGothic" charset="-128"/>
              </a:rPr>
              <a:t>9.30-10.45 </a:t>
            </a:r>
            <a:r>
              <a:rPr lang="en-US" altLang="en-US" dirty="0">
                <a:latin typeface="Tahoma" charset="0"/>
                <a:ea typeface="MS PGothic" charset="-128"/>
              </a:rPr>
              <a:t>at </a:t>
            </a:r>
            <a:r>
              <a:rPr lang="en-US" altLang="en-US" dirty="0" smtClean="0">
                <a:latin typeface="Tahoma" charset="0"/>
                <a:ea typeface="MS PGothic" charset="-128"/>
              </a:rPr>
              <a:t>1103SC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Office Hours: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M </a:t>
            </a:r>
            <a:r>
              <a:rPr lang="en-US" altLang="en-US" dirty="0" smtClean="0">
                <a:latin typeface="Tahoma" charset="0"/>
                <a:ea typeface="MS PGothic" charset="-128"/>
              </a:rPr>
              <a:t>10.45-11.30 </a:t>
            </a:r>
            <a:r>
              <a:rPr lang="en-US" altLang="en-US" dirty="0">
                <a:latin typeface="Tahoma" charset="0"/>
                <a:ea typeface="MS PGothic" charset="-128"/>
              </a:rPr>
              <a:t>(or on demand)</a:t>
            </a:r>
          </a:p>
          <a:p>
            <a:pPr lvl="1"/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Crowdsourcing</a:t>
            </a:r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>
              <a:latin typeface="Tahoma" charset="0"/>
              <a:ea typeface="MS PGothic" charset="-128"/>
            </a:endParaRPr>
          </a:p>
        </p:txBody>
      </p:sp>
      <p:pic>
        <p:nvPicPr>
          <p:cNvPr id="36867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679" b="-12679"/>
          <a:stretch>
            <a:fillRect/>
          </a:stretch>
        </p:blipFill>
        <p:spPr bwMode="auto">
          <a:xfrm>
            <a:off x="434975" y="723900"/>
            <a:ext cx="8529638" cy="6230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5" name="Frame 4"/>
          <p:cNvSpPr/>
          <p:nvPr/>
        </p:nvSpPr>
        <p:spPr bwMode="auto">
          <a:xfrm>
            <a:off x="1887538" y="4864100"/>
            <a:ext cx="3119437" cy="1400175"/>
          </a:xfrm>
          <a:prstGeom prst="frame">
            <a:avLst>
              <a:gd name="adj1" fmla="val 4330"/>
            </a:avLst>
          </a:prstGeom>
          <a:solidFill>
            <a:srgbClr val="741E1F"/>
          </a:solidFill>
          <a:ln>
            <a:noFill/>
          </a:ln>
          <a:effectLst/>
        </p:spPr>
        <p:txBody>
          <a:bodyPr/>
          <a:lstStyle/>
          <a:p>
            <a:pPr algn="ctr" eaLnBrk="1" hangingPunct="1">
              <a:defRPr/>
            </a:pPr>
            <a:endParaRPr lang="en-US" sz="4200">
              <a:solidFill>
                <a:srgbClr val="414141"/>
              </a:solidFill>
              <a:latin typeface="Gill Sans Light" charset="0"/>
              <a:ea typeface="ヒラギノ角ゴ ProN W3" charset="0"/>
              <a:cs typeface="ヒラギノ角ゴ ProN W3" charset="0"/>
              <a:sym typeface="Gill Sans Light" charset="0"/>
            </a:endParaRPr>
          </a:p>
        </p:txBody>
      </p:sp>
      <p:cxnSp>
        <p:nvCxnSpPr>
          <p:cNvPr id="6" name="Straight Connector 5"/>
          <p:cNvCxnSpPr/>
          <p:nvPr/>
        </p:nvCxnSpPr>
        <p:spPr bwMode="auto">
          <a:xfrm flipV="1">
            <a:off x="-1809750" y="2560638"/>
            <a:ext cx="80962" cy="26987"/>
          </a:xfrm>
          <a:prstGeom prst="line">
            <a:avLst/>
          </a:prstGeom>
          <a:solidFill>
            <a:srgbClr val="6C747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>
          <a:xfrm>
            <a:off x="446088" y="4763"/>
            <a:ext cx="8229600" cy="1143000"/>
          </a:xfrm>
        </p:spPr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Crowd “Marketplaces”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913" y="863600"/>
            <a:ext cx="8643937" cy="5572125"/>
          </a:xfrm>
        </p:spPr>
        <p:txBody>
          <a:bodyPr/>
          <a:lstStyle/>
          <a:p>
            <a:pPr>
              <a:buFont typeface="Wingdings" charset="0"/>
              <a:buChar char="n"/>
              <a:defRPr/>
            </a:pPr>
            <a:endParaRPr lang="en-US" dirty="0" smtClean="0"/>
          </a:p>
          <a:p>
            <a:pPr marL="0" indent="0">
              <a:buFont typeface="Wingdings" charset="0"/>
              <a:buNone/>
              <a:defRPr/>
            </a:pPr>
            <a:endParaRPr lang="en-US" dirty="0"/>
          </a:p>
        </p:txBody>
      </p:sp>
      <p:grpSp>
        <p:nvGrpSpPr>
          <p:cNvPr id="37891" name="Group 4"/>
          <p:cNvGrpSpPr>
            <a:grpSpLocks/>
          </p:cNvGrpSpPr>
          <p:nvPr/>
        </p:nvGrpSpPr>
        <p:grpSpPr bwMode="auto">
          <a:xfrm>
            <a:off x="392113" y="963613"/>
            <a:ext cx="4714875" cy="2090737"/>
            <a:chOff x="2844800" y="1981200"/>
            <a:chExt cx="9906000" cy="4038600"/>
          </a:xfrm>
        </p:grpSpPr>
        <p:pic>
          <p:nvPicPr>
            <p:cNvPr id="6" name="Content Placeholder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65" t="72849" r="47018" b="3458"/>
            <a:stretch>
              <a:fillRect/>
            </a:stretch>
          </p:blipFill>
          <p:spPr bwMode="auto">
            <a:xfrm>
              <a:off x="2921512" y="2057862"/>
              <a:ext cx="9765915" cy="3860744"/>
            </a:xfrm>
            <a:prstGeom prst="rect">
              <a:avLst/>
            </a:prstGeom>
            <a:noFill/>
            <a:ln>
              <a:noFill/>
            </a:ln>
            <a:effectLst>
              <a:outerShdw blurRad="63500" dist="38099" dir="2700000" algn="ctr" rotWithShape="0">
                <a:srgbClr val="000000">
                  <a:alpha val="74997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val="1"/>
              </a:ext>
            </a:extLst>
          </p:spPr>
        </p:pic>
        <p:sp>
          <p:nvSpPr>
            <p:cNvPr id="7" name="Frame 6"/>
            <p:cNvSpPr/>
            <p:nvPr/>
          </p:nvSpPr>
          <p:spPr bwMode="auto">
            <a:xfrm>
              <a:off x="2844800" y="1981200"/>
              <a:ext cx="9906000" cy="4038600"/>
            </a:xfrm>
            <a:prstGeom prst="frame">
              <a:avLst>
                <a:gd name="adj1" fmla="val 2001"/>
              </a:avLst>
            </a:prstGeom>
            <a:solidFill>
              <a:srgbClr val="741E1F"/>
            </a:solidFill>
            <a:ln>
              <a:noFill/>
            </a:ln>
            <a:effectLst/>
          </p:spPr>
          <p:txBody>
            <a:bodyPr/>
            <a:lstStyle/>
            <a:p>
              <a:pPr algn="ctr" defTabSz="642915" eaLnBrk="1" hangingPunct="1">
                <a:defRPr/>
              </a:pPr>
              <a:endParaRPr lang="en-US"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endParaRPr>
            </a:p>
          </p:txBody>
        </p:sp>
      </p:grp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39725" y="3459163"/>
            <a:ext cx="8304213" cy="2759075"/>
          </a:xfrm>
          <a:prstGeom prst="rect">
            <a:avLst/>
          </a:prstGeom>
          <a:solidFill>
            <a:srgbClr val="FFE085"/>
          </a:solidFill>
          <a:ln>
            <a:noFill/>
          </a:ln>
          <a:effectLst>
            <a:outerShdw blurRad="63500" sx="102000" sy="102000" algn="ctr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4291" tIns="32146" rIns="64291" bIns="32146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algn="ctr"/>
            <a:r>
              <a:rPr lang="en-US" altLang="en-US" sz="2500" dirty="0">
                <a:latin typeface="Tahoma" charset="0"/>
                <a:ea typeface="Tahoma" charset="0"/>
                <a:cs typeface="Tahoma" charset="0"/>
              </a:rPr>
              <a:t>Requester: Aditya               Reward: 5¢             Time: 1 </a:t>
            </a:r>
            <a:r>
              <a:rPr lang="en-US" altLang="en-US" sz="2500" dirty="0"/>
              <a:t>day</a:t>
            </a:r>
          </a:p>
          <a:p>
            <a:pPr algn="ctr"/>
            <a:endParaRPr lang="en-US" altLang="en-US" sz="2500" dirty="0"/>
          </a:p>
          <a:p>
            <a:pPr algn="ctr"/>
            <a:endParaRPr lang="en-US" altLang="en-US" sz="2500" dirty="0"/>
          </a:p>
          <a:p>
            <a:pPr algn="ctr"/>
            <a:endParaRPr lang="en-US" altLang="en-US" sz="2500" dirty="0"/>
          </a:p>
          <a:p>
            <a:pPr algn="ctr"/>
            <a:endParaRPr lang="en-US" altLang="en-US" sz="2500" dirty="0"/>
          </a:p>
          <a:p>
            <a:pPr algn="ctr"/>
            <a:endParaRPr lang="en-US" altLang="en-US" sz="2500" dirty="0"/>
          </a:p>
        </p:txBody>
      </p:sp>
      <p:sp>
        <p:nvSpPr>
          <p:cNvPr id="37893" name="TextBox 10"/>
          <p:cNvSpPr txBox="1">
            <a:spLocks noChangeArrowheads="1"/>
          </p:cNvSpPr>
          <p:nvPr/>
        </p:nvSpPr>
        <p:spPr bwMode="auto">
          <a:xfrm>
            <a:off x="2106613" y="3995738"/>
            <a:ext cx="5143500" cy="83343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4291" tIns="32146" rIns="64291" bIns="32146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r>
              <a:rPr lang="en-US" altLang="en-US" sz="2500"/>
              <a:t>Is this an image of a student studying?</a:t>
            </a:r>
          </a:p>
        </p:txBody>
      </p:sp>
      <p:sp>
        <p:nvSpPr>
          <p:cNvPr id="37894" name="TextBox 11"/>
          <p:cNvSpPr txBox="1">
            <a:spLocks noChangeArrowheads="1"/>
          </p:cNvSpPr>
          <p:nvPr/>
        </p:nvSpPr>
        <p:spPr bwMode="auto">
          <a:xfrm>
            <a:off x="1517650" y="3995738"/>
            <a:ext cx="6054725" cy="18811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4291" tIns="32146" rIns="64291" bIns="32146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r>
              <a:rPr lang="en-US" altLang="en-US" sz="2000" dirty="0">
                <a:latin typeface="Tahoma" charset="0"/>
                <a:ea typeface="Tahoma" charset="0"/>
                <a:cs typeface="Tahoma" charset="0"/>
              </a:rPr>
              <a:t>Is this an image of a student studying?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37895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9250" y="4705350"/>
            <a:ext cx="642938" cy="939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038517" y="4816548"/>
            <a:ext cx="803672" cy="2803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/>
          <a:scene3d>
            <a:camera prst="orthographicFront"/>
            <a:lightRig rig="threePt" dir="t"/>
          </a:scene3d>
          <a:sp3d extrusionH="76200">
            <a:bevelT w="101600" prst="riblet"/>
            <a:bevelB/>
          </a:sp3d>
        </p:spPr>
        <p:txBody>
          <a:bodyPr lIns="64291" tIns="32146" rIns="64291" bIns="32146">
            <a:spAutoFit/>
          </a:bodyPr>
          <a:lstStyle/>
          <a:p>
            <a:pPr>
              <a:defRPr/>
            </a:pPr>
            <a:r>
              <a:rPr lang="en-US" dirty="0">
                <a:latin typeface="Tahoma" charset="0"/>
                <a:ea typeface="Tahoma" charset="0"/>
                <a:cs typeface="Tahoma" charset="0"/>
              </a:rPr>
              <a:t>Yes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34012" y="4828644"/>
            <a:ext cx="803672" cy="2803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/>
          <a:scene3d>
            <a:camera prst="orthographicFront"/>
            <a:lightRig rig="threePt" dir="t"/>
          </a:scene3d>
          <a:sp3d extrusionH="76200">
            <a:bevelT w="101600" prst="riblet"/>
            <a:bevelB/>
          </a:sp3d>
        </p:spPr>
        <p:txBody>
          <a:bodyPr lIns="64291" tIns="32146" rIns="64291" bIns="32146">
            <a:spAutoFit/>
          </a:bodyPr>
          <a:lstStyle/>
          <a:p>
            <a:pPr>
              <a:defRPr/>
            </a:pPr>
            <a:r>
              <a:rPr lang="en-US" dirty="0">
                <a:latin typeface="Tahoma" charset="0"/>
                <a:ea typeface="Tahoma" charset="0"/>
                <a:cs typeface="Tahoma" charset="0"/>
              </a:rPr>
              <a:t>No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35625" y="714375"/>
            <a:ext cx="3073400" cy="23082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>
                <a:latin typeface="Tahoma"/>
                <a:ea typeface="MS PGothic" charset="0"/>
                <a:cs typeface="Tahoma"/>
              </a:rPr>
              <a:t>Can instead get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>
                <a:latin typeface="Tahoma"/>
                <a:ea typeface="MS PGothic" charset="0"/>
                <a:cs typeface="Tahoma"/>
              </a:rPr>
              <a:t>Comparisons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>
                <a:latin typeface="Tahoma"/>
                <a:ea typeface="MS PGothic" charset="0"/>
                <a:cs typeface="Tahoma"/>
              </a:rPr>
              <a:t>Pick odd man out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>
                <a:latin typeface="Tahoma"/>
                <a:ea typeface="MS PGothic" charset="0"/>
                <a:cs typeface="Tahoma"/>
              </a:rPr>
              <a:t>Rate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>
                <a:latin typeface="Tahoma"/>
                <a:ea typeface="MS PGothic" charset="0"/>
                <a:cs typeface="Tahoma"/>
              </a:rPr>
              <a:t>Pick best out of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>
                <a:latin typeface="Tahoma"/>
                <a:ea typeface="MS PGothic" charset="0"/>
                <a:cs typeface="Tahoma"/>
              </a:rPr>
              <a:t>Rank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Example</a:t>
            </a:r>
          </a:p>
        </p:txBody>
      </p:sp>
      <p:sp>
        <p:nvSpPr>
          <p:cNvPr id="5939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I want to sort 1000 photos using humans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How would I do it?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One strategy: ask one human to sort all 1000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Why bad?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What else can we do?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>
            <a:off x="342900" y="160338"/>
            <a:ext cx="8801100" cy="806450"/>
          </a:xfrm>
        </p:spPr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Why is using humans to process data problematic?</a:t>
            </a:r>
          </a:p>
        </p:txBody>
      </p:sp>
      <p:sp>
        <p:nvSpPr>
          <p:cNvPr id="39938" name="Content Placeholder 2"/>
          <p:cNvSpPr>
            <a:spLocks noGrp="1"/>
          </p:cNvSpPr>
          <p:nvPr>
            <p:ph idx="1"/>
          </p:nvPr>
        </p:nvSpPr>
        <p:spPr>
          <a:xfrm>
            <a:off x="219075" y="1230313"/>
            <a:ext cx="9034653" cy="4662487"/>
          </a:xfrm>
        </p:spPr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Humans cost </a:t>
            </a:r>
            <a:r>
              <a:rPr lang="en-US" altLang="en-US" dirty="0">
                <a:solidFill>
                  <a:srgbClr val="0000FF"/>
                </a:solidFill>
                <a:latin typeface="Tahoma" charset="0"/>
                <a:ea typeface="MS PGothic" charset="-128"/>
              </a:rPr>
              <a:t>money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Humans take </a:t>
            </a:r>
            <a:r>
              <a:rPr lang="en-US" altLang="en-US" dirty="0">
                <a:solidFill>
                  <a:srgbClr val="0000FF"/>
                </a:solidFill>
                <a:latin typeface="Tahoma" charset="0"/>
                <a:ea typeface="MS PGothic" charset="-128"/>
              </a:rPr>
              <a:t>time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Humans make </a:t>
            </a:r>
            <a:r>
              <a:rPr lang="en-US" altLang="en-US" dirty="0">
                <a:solidFill>
                  <a:srgbClr val="0000FF"/>
                </a:solidFill>
                <a:latin typeface="Tahoma" charset="0"/>
                <a:ea typeface="MS PGothic" charset="-128"/>
              </a:rPr>
              <a:t>mistakes</a:t>
            </a:r>
          </a:p>
          <a:p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Also, other issues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 don’t know what tasks humans are good at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 don’t know how they are trying to game the system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 don’t know whether they are distracted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We don’t know whether the task is hard or whether they are poor workers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Part 2: Dealing with Noisy Data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219075" y="1230313"/>
            <a:ext cx="8924925" cy="4662487"/>
          </a:xfrm>
        </p:spPr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Extracting structure from noisy and semi-structured data can be very hard to do without human help</a:t>
            </a:r>
          </a:p>
          <a:p>
            <a:endParaRPr lang="en-US" altLang="en-US" dirty="0">
              <a:latin typeface="Tahoma" charset="0"/>
              <a:ea typeface="MS PGothic" charset="-128"/>
            </a:endParaRPr>
          </a:p>
          <a:p>
            <a:endParaRPr lang="en-US" altLang="en-US" dirty="0">
              <a:latin typeface="Tahoma" charset="0"/>
              <a:ea typeface="MS PGothic" charset="-128"/>
            </a:endParaRPr>
          </a:p>
          <a:p>
            <a:endParaRPr lang="en-US" altLang="en-US" dirty="0">
              <a:latin typeface="Tahoma" charset="0"/>
              <a:ea typeface="MS PGothic" charset="-128"/>
            </a:endParaRPr>
          </a:p>
          <a:p>
            <a:endParaRPr lang="en-US" altLang="en-US" dirty="0">
              <a:latin typeface="Tahoma" charset="0"/>
              <a:ea typeface="MS PGothic" charset="-128"/>
            </a:endParaRPr>
          </a:p>
          <a:p>
            <a:endParaRPr lang="en-US" altLang="en-US" dirty="0">
              <a:latin typeface="Tahoma" charset="0"/>
              <a:ea typeface="MS PGothic" charset="-128"/>
            </a:endParaRPr>
          </a:p>
          <a:p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We will study tools to let us extract value from noisy data (or even excel spreadsheets, webpages) easily</a:t>
            </a:r>
          </a:p>
        </p:txBody>
      </p:sp>
      <p:pic>
        <p:nvPicPr>
          <p:cNvPr id="40963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0" y="2689225"/>
            <a:ext cx="7931150" cy="176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Part 3: Dealing with Huge Data</a:t>
            </a:r>
          </a:p>
        </p:txBody>
      </p:sp>
      <p:sp>
        <p:nvSpPr>
          <p:cNvPr id="419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How can we get results quickly??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First main technique: Use approximations</a:t>
            </a:r>
          </a:p>
          <a:p>
            <a:pPr lvl="1"/>
            <a:r>
              <a:rPr lang="en-US" altLang="en-US">
                <a:latin typeface="Tahoma" charset="0"/>
                <a:ea typeface="MS PGothic" charset="-128"/>
              </a:rPr>
              <a:t>Two ways of using approximations</a:t>
            </a:r>
          </a:p>
          <a:p>
            <a:pPr lvl="2"/>
            <a:r>
              <a:rPr lang="en-US" altLang="en-US">
                <a:latin typeface="Tahoma" charset="0"/>
                <a:ea typeface="MS PGothic" charset="-128"/>
              </a:rPr>
              <a:t>Use “</a:t>
            </a:r>
            <a:r>
              <a:rPr lang="en-US" altLang="ja-JP">
                <a:latin typeface="Tahoma" charset="0"/>
                <a:ea typeface="MS PGothic" charset="-128"/>
              </a:rPr>
              <a:t>precomputed</a:t>
            </a:r>
            <a:r>
              <a:rPr lang="en-US" altLang="en-US">
                <a:latin typeface="Tahoma" charset="0"/>
                <a:ea typeface="MS PGothic" charset="-128"/>
              </a:rPr>
              <a:t>”</a:t>
            </a:r>
            <a:r>
              <a:rPr lang="en-US" altLang="ja-JP">
                <a:latin typeface="Tahoma" charset="0"/>
                <a:ea typeface="MS PGothic" charset="-128"/>
              </a:rPr>
              <a:t> samples, sketches or histograms </a:t>
            </a:r>
            <a:endParaRPr lang="en-US" altLang="en-US">
              <a:latin typeface="Tahoma" charset="0"/>
              <a:ea typeface="MS PGothic" charset="-128"/>
            </a:endParaRPr>
          </a:p>
        </p:txBody>
      </p:sp>
      <p:pic>
        <p:nvPicPr>
          <p:cNvPr id="41987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3268663"/>
            <a:ext cx="5495925" cy="3589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Part 3: Dealing with Huge Data (Contd.)</a:t>
            </a:r>
          </a:p>
        </p:txBody>
      </p:sp>
      <p:sp>
        <p:nvSpPr>
          <p:cNvPr id="4301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First main technique: Use approximations</a:t>
            </a:r>
          </a:p>
          <a:p>
            <a:pPr lvl="1"/>
            <a:r>
              <a:rPr lang="en-US" altLang="en-US">
                <a:latin typeface="Tahoma" charset="0"/>
                <a:ea typeface="MS PGothic" charset="-128"/>
              </a:rPr>
              <a:t>Two ways of using approximations</a:t>
            </a:r>
          </a:p>
          <a:p>
            <a:pPr lvl="2"/>
            <a:r>
              <a:rPr lang="en-US" altLang="en-US">
                <a:latin typeface="Tahoma" charset="0"/>
                <a:ea typeface="MS PGothic" charset="-128"/>
              </a:rPr>
              <a:t>Use “</a:t>
            </a:r>
            <a:r>
              <a:rPr lang="en-US" altLang="ja-JP">
                <a:latin typeface="Tahoma" charset="0"/>
                <a:ea typeface="MS PGothic" charset="-128"/>
              </a:rPr>
              <a:t>precomputed</a:t>
            </a:r>
            <a:r>
              <a:rPr lang="en-US" altLang="en-US">
                <a:latin typeface="Tahoma" charset="0"/>
                <a:ea typeface="MS PGothic" charset="-128"/>
              </a:rPr>
              <a:t>”</a:t>
            </a:r>
            <a:r>
              <a:rPr lang="en-US" altLang="ja-JP">
                <a:latin typeface="Tahoma" charset="0"/>
                <a:ea typeface="MS PGothic" charset="-128"/>
              </a:rPr>
              <a:t> samples, sketches or histograms </a:t>
            </a:r>
          </a:p>
          <a:p>
            <a:pPr lvl="2"/>
            <a:r>
              <a:rPr lang="en-US" altLang="en-US">
                <a:latin typeface="Tahoma" charset="0"/>
                <a:ea typeface="MS PGothic" charset="-128"/>
              </a:rPr>
              <a:t>Do “online” query processing and termination</a:t>
            </a:r>
          </a:p>
          <a:p>
            <a:r>
              <a:rPr lang="en-US" altLang="en-US">
                <a:latin typeface="Tahoma" charset="0"/>
                <a:ea typeface="MS PGothic" charset="-128"/>
              </a:rPr>
              <a:t>Second main technique: Leverage main-memory analytics</a:t>
            </a:r>
          </a:p>
          <a:p>
            <a:pPr lvl="1"/>
            <a:r>
              <a:rPr lang="en-US" altLang="en-US">
                <a:latin typeface="Tahoma" charset="0"/>
                <a:ea typeface="MS PGothic" charset="-128"/>
              </a:rPr>
              <a:t>Disk is very slow; memory is the new disk</a:t>
            </a:r>
          </a:p>
          <a:p>
            <a:pPr lvl="1"/>
            <a:r>
              <a:rPr lang="en-US" altLang="en-US">
                <a:latin typeface="Tahoma" charset="0"/>
                <a:ea typeface="MS PGothic" charset="-128"/>
              </a:rPr>
              <a:t>Can we do all our processing in main memory?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Part 4: Dealing with Novice Analysts</a:t>
            </a:r>
          </a:p>
        </p:txBody>
      </p:sp>
      <p:sp>
        <p:nvSpPr>
          <p:cNvPr id="440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Gestural Interfaces:</a:t>
            </a:r>
          </a:p>
          <a:p>
            <a:endParaRPr lang="en-US" altLang="en-US">
              <a:latin typeface="Tahoma" charset="0"/>
              <a:ea typeface="MS PGothic" charset="-128"/>
            </a:endParaRPr>
          </a:p>
          <a:p>
            <a:endParaRPr lang="en-US" altLang="en-US">
              <a:latin typeface="Tahoma" charset="0"/>
              <a:ea typeface="MS PGothic" charset="-128"/>
            </a:endParaRPr>
          </a:p>
        </p:txBody>
      </p:sp>
      <p:pic>
        <p:nvPicPr>
          <p:cNvPr id="4403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275" y="2265363"/>
            <a:ext cx="6467475" cy="343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Part 4: Dealing with Novice Analysts</a:t>
            </a:r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SQL Query Suggestion</a:t>
            </a:r>
          </a:p>
          <a:p>
            <a:endParaRPr lang="en-US" altLang="en-US">
              <a:latin typeface="Tahoma" charset="0"/>
              <a:ea typeface="MS PGothic" charset="-128"/>
            </a:endParaRPr>
          </a:p>
          <a:p>
            <a:endParaRPr lang="en-US" altLang="en-US">
              <a:latin typeface="Tahoma" charset="0"/>
              <a:ea typeface="MS PGothic" charset="-128"/>
            </a:endParaRPr>
          </a:p>
        </p:txBody>
      </p:sp>
      <p:pic>
        <p:nvPicPr>
          <p:cNvPr id="45059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1651000"/>
            <a:ext cx="8112125" cy="4554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Part 5: Dealing with New Use Cases</a:t>
            </a:r>
          </a:p>
        </p:txBody>
      </p:sp>
      <p:sp>
        <p:nvSpPr>
          <p:cNvPr id="460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Machine learning</a:t>
            </a:r>
          </a:p>
        </p:txBody>
      </p:sp>
      <p:pic>
        <p:nvPicPr>
          <p:cNvPr id="4608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1905000"/>
            <a:ext cx="4244975" cy="427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The Essentials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TA: </a:t>
            </a:r>
            <a:r>
              <a:rPr lang="en-US" altLang="en-US" dirty="0" err="1">
                <a:latin typeface="Tahoma" charset="0"/>
                <a:ea typeface="MS PGothic" charset="-128"/>
              </a:rPr>
              <a:t>Tarique</a:t>
            </a:r>
            <a:r>
              <a:rPr lang="en-US" altLang="en-US" dirty="0">
                <a:latin typeface="Tahoma" charset="0"/>
                <a:ea typeface="MS PGothic" charset="-128"/>
              </a:rPr>
              <a:t> Siddiqui 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  <a:hlinkClick r:id="rId2"/>
              </a:rPr>
              <a:t>Email: tsiddiq2@illinois.edu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Mention “CS598” in email title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OH: </a:t>
            </a:r>
            <a:r>
              <a:rPr lang="en-US" altLang="en-US" dirty="0" smtClean="0">
                <a:latin typeface="Tahoma" charset="0"/>
                <a:ea typeface="MS PGothic" charset="-128"/>
              </a:rPr>
              <a:t>Fri 9-10AM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 smtClean="0">
                <a:latin typeface="Tahoma" charset="0"/>
                <a:ea typeface="MS PGothic" charset="-128"/>
              </a:rPr>
              <a:t>Website: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pPr lvl="1"/>
            <a:r>
              <a:rPr lang="en-US" altLang="en-US" dirty="0" smtClean="0">
                <a:latin typeface="Tahoma" charset="0"/>
                <a:ea typeface="MS PGothic" charset="-128"/>
                <a:hlinkClick r:id="rId3"/>
              </a:rPr>
              <a:t>http://cs598.github.io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pPr>
              <a:buFont typeface="Wingdings" charset="2"/>
              <a:buNone/>
            </a:pPr>
            <a:endParaRPr lang="en-US" altLang="en-US" dirty="0">
              <a:latin typeface="Tahoma" charset="0"/>
              <a:ea typeface="MS PGothic" charset="-128"/>
            </a:endParaRPr>
          </a:p>
          <a:p>
            <a:pPr lvl="1"/>
            <a:endParaRPr lang="en-US" altLang="en-US" dirty="0">
              <a:latin typeface="Tahoma" charset="0"/>
              <a:ea typeface="MS PGothic" charset="-128"/>
            </a:endParaRPr>
          </a:p>
          <a:p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All about you</a:t>
            </a:r>
          </a:p>
        </p:txBody>
      </p:sp>
      <p:sp>
        <p:nvSpPr>
          <p:cNvPr id="4710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Introduce yourself; which department/program you’re in; and your goals from this course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Any other questions?</a:t>
            </a:r>
          </a:p>
        </p:txBody>
      </p:sp>
      <p:sp>
        <p:nvSpPr>
          <p:cNvPr id="4813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The Essentials</a:t>
            </a:r>
          </a:p>
        </p:txBody>
      </p:sp>
      <p:sp>
        <p:nvSpPr>
          <p:cNvPr id="17410" name="Content Placeholder 2"/>
          <p:cNvSpPr>
            <a:spLocks noGrp="1"/>
          </p:cNvSpPr>
          <p:nvPr>
            <p:ph idx="1"/>
          </p:nvPr>
        </p:nvSpPr>
        <p:spPr>
          <a:xfrm>
            <a:off x="1" y="783908"/>
            <a:ext cx="9144000" cy="4662487"/>
          </a:xfrm>
        </p:spPr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Prerequisites: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Basic algorithms and probability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A database course of some form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At a high level, you should be familiar with topics such as (or be willing to pick them up)</a:t>
            </a:r>
          </a:p>
          <a:p>
            <a:pPr lvl="3"/>
            <a:r>
              <a:rPr lang="en-US" altLang="en-US" dirty="0">
                <a:latin typeface="Tahoma" charset="0"/>
                <a:ea typeface="MS PGothic" charset="-128"/>
              </a:rPr>
              <a:t>Relational algebra and SQL</a:t>
            </a:r>
          </a:p>
          <a:p>
            <a:pPr lvl="3"/>
            <a:r>
              <a:rPr lang="en-US" altLang="en-US" dirty="0">
                <a:latin typeface="Tahoma" charset="0"/>
                <a:ea typeface="MS PGothic" charset="-128"/>
              </a:rPr>
              <a:t>Semi-structured data </a:t>
            </a:r>
          </a:p>
          <a:p>
            <a:pPr lvl="3"/>
            <a:r>
              <a:rPr lang="en-US" altLang="en-US" dirty="0">
                <a:latin typeface="Tahoma" charset="0"/>
                <a:ea typeface="MS PGothic" charset="-128"/>
              </a:rPr>
              <a:t>Query processing and optimization</a:t>
            </a:r>
          </a:p>
          <a:p>
            <a:pPr lvl="3"/>
            <a:r>
              <a:rPr lang="en-US" altLang="en-US" dirty="0">
                <a:latin typeface="Tahoma" charset="0"/>
                <a:ea typeface="MS PGothic" charset="-128"/>
              </a:rPr>
              <a:t>Data warehousing and data </a:t>
            </a:r>
            <a:r>
              <a:rPr lang="en-US" altLang="en-US" dirty="0" smtClean="0">
                <a:latin typeface="Tahoma" charset="0"/>
                <a:ea typeface="MS PGothic" charset="-128"/>
              </a:rPr>
              <a:t>cubes</a:t>
            </a:r>
          </a:p>
          <a:p>
            <a:pPr lvl="2"/>
            <a:r>
              <a:rPr lang="en-US" altLang="en-US" dirty="0" smtClean="0">
                <a:latin typeface="Tahoma" charset="0"/>
                <a:ea typeface="MS PGothic" charset="-128"/>
              </a:rPr>
              <a:t>I am happy to have people from different backgrounds</a:t>
            </a:r>
            <a:r>
              <a:rPr lang="mr-IN" altLang="en-US" dirty="0" smtClean="0">
                <a:latin typeface="Tahoma" charset="0"/>
                <a:ea typeface="MS PGothic" charset="-128"/>
              </a:rPr>
              <a:t>…</a:t>
            </a:r>
            <a:endParaRPr lang="en-US" altLang="en-US" dirty="0" smtClean="0">
              <a:latin typeface="Tahoma" charset="0"/>
              <a:ea typeface="MS PGothic" charset="-128"/>
            </a:endParaRPr>
          </a:p>
          <a:p>
            <a:pPr lvl="3"/>
            <a:r>
              <a:rPr lang="en-US" altLang="en-US" dirty="0" smtClean="0">
                <a:latin typeface="Tahoma" charset="0"/>
                <a:ea typeface="MS PGothic" charset="-128"/>
              </a:rPr>
              <a:t>But talk to me if you’re not sure</a:t>
            </a:r>
          </a:p>
          <a:p>
            <a:pPr lvl="3"/>
            <a:r>
              <a:rPr lang="en-US" altLang="en-US" dirty="0" smtClean="0">
                <a:latin typeface="Tahoma" charset="0"/>
                <a:ea typeface="MS PGothic" charset="-128"/>
              </a:rPr>
              <a:t>MCS or MS/PhD in a different field </a:t>
            </a:r>
            <a:r>
              <a:rPr lang="mr-IN" altLang="en-US" dirty="0" smtClean="0">
                <a:latin typeface="Tahoma" charset="0"/>
                <a:ea typeface="MS PGothic" charset="-128"/>
              </a:rPr>
              <a:t>–</a:t>
            </a:r>
            <a:r>
              <a:rPr lang="en-US" altLang="en-US" dirty="0" smtClean="0">
                <a:latin typeface="Tahoma" charset="0"/>
                <a:ea typeface="MS PGothic" charset="-128"/>
              </a:rPr>
              <a:t> talk to me.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pPr lvl="3"/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What sort of a course is this?</a:t>
            </a:r>
          </a:p>
        </p:txBody>
      </p:sp>
      <p:sp>
        <p:nvSpPr>
          <p:cNvPr id="53250" name="Content Placeholder 2"/>
          <p:cNvSpPr>
            <a:spLocks noGrp="1"/>
          </p:cNvSpPr>
          <p:nvPr>
            <p:ph idx="1"/>
          </p:nvPr>
        </p:nvSpPr>
        <p:spPr>
          <a:xfrm>
            <a:off x="195263" y="916813"/>
            <a:ext cx="8948737" cy="4662488"/>
          </a:xfrm>
        </p:spPr>
        <p:txBody>
          <a:bodyPr/>
          <a:lstStyle/>
          <a:p>
            <a:r>
              <a:rPr lang="en-US" altLang="en-US" sz="2400" dirty="0">
                <a:latin typeface="Tahoma" charset="0"/>
                <a:ea typeface="MS PGothic" charset="-128"/>
              </a:rPr>
              <a:t>This is a </a:t>
            </a:r>
            <a:r>
              <a:rPr lang="en-US" altLang="en-US" sz="2400" b="1" dirty="0">
                <a:latin typeface="Tahoma" charset="0"/>
                <a:ea typeface="MS PGothic" charset="-128"/>
              </a:rPr>
              <a:t>research-oriented </a:t>
            </a:r>
            <a:r>
              <a:rPr lang="en-US" altLang="en-US" sz="2400" dirty="0">
                <a:latin typeface="Tahoma" charset="0"/>
                <a:ea typeface="MS PGothic" charset="-128"/>
              </a:rPr>
              <a:t>course</a:t>
            </a:r>
          </a:p>
          <a:p>
            <a:r>
              <a:rPr lang="en-US" altLang="en-US" sz="2400" dirty="0">
                <a:latin typeface="Tahoma" charset="0"/>
                <a:ea typeface="MS PGothic" charset="-128"/>
              </a:rPr>
              <a:t>Very much a “take what you want”</a:t>
            </a:r>
          </a:p>
          <a:p>
            <a:pPr lvl="1"/>
            <a:r>
              <a:rPr lang="en-US" altLang="en-US" sz="2400" dirty="0">
                <a:latin typeface="Tahoma" charset="0"/>
                <a:ea typeface="MS PGothic" charset="-128"/>
              </a:rPr>
              <a:t>You will not be tested (exams, assignments) or taught (lectures) traditionally: </a:t>
            </a:r>
            <a:r>
              <a:rPr lang="en-US" altLang="en-US" sz="2400" i="1" dirty="0">
                <a:latin typeface="Tahoma" charset="0"/>
                <a:ea typeface="MS PGothic" charset="-128"/>
              </a:rPr>
              <a:t>not my job!</a:t>
            </a:r>
            <a:endParaRPr lang="en-US" altLang="en-US" sz="2400" dirty="0">
              <a:latin typeface="Tahoma" charset="0"/>
              <a:ea typeface="MS PGothic" charset="-128"/>
            </a:endParaRPr>
          </a:p>
          <a:p>
            <a:pPr lvl="1"/>
            <a:r>
              <a:rPr lang="en-US" altLang="en-US" sz="2400" dirty="0">
                <a:latin typeface="Tahoma" charset="0"/>
                <a:ea typeface="MS PGothic" charset="-128"/>
              </a:rPr>
              <a:t>Instead, you will engage in research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Read, comment on, and discuss papers </a:t>
            </a:r>
          </a:p>
          <a:p>
            <a:pPr lvl="3"/>
            <a:r>
              <a:rPr lang="en-US" altLang="en-US" sz="2400" i="1" dirty="0">
                <a:latin typeface="Tahoma" charset="0"/>
                <a:ea typeface="MS PGothic" charset="-128"/>
              </a:rPr>
              <a:t>I won’t be teaching</a:t>
            </a:r>
            <a:r>
              <a:rPr lang="en-US" altLang="en-US" sz="2400" dirty="0">
                <a:latin typeface="Tahoma" charset="0"/>
                <a:ea typeface="MS PGothic" charset="-128"/>
              </a:rPr>
              <a:t>: we will discuss together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Pursue a research </a:t>
            </a:r>
            <a:r>
              <a:rPr lang="en-US" altLang="en-US" dirty="0" smtClean="0">
                <a:latin typeface="Tahoma" charset="0"/>
                <a:ea typeface="MS PGothic" charset="-128"/>
              </a:rPr>
              <a:t>project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sz="2400" dirty="0">
                <a:latin typeface="Tahoma" charset="0"/>
                <a:ea typeface="MS PGothic" charset="-128"/>
              </a:rPr>
              <a:t>That said: </a:t>
            </a:r>
            <a:r>
              <a:rPr lang="en-US" altLang="en-US" sz="2400" i="1" dirty="0">
                <a:latin typeface="Tahoma" charset="0"/>
                <a:ea typeface="MS PGothic" charset="-128"/>
              </a:rPr>
              <a:t>this is not an easy course!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The research project requires </a:t>
            </a:r>
            <a:r>
              <a:rPr lang="en-US" altLang="en-US" dirty="0" smtClean="0">
                <a:latin typeface="Tahoma" charset="0"/>
                <a:ea typeface="MS PGothic" charset="-128"/>
              </a:rPr>
              <a:t>dedication and </a:t>
            </a:r>
            <a:r>
              <a:rPr lang="en-US" altLang="en-US" dirty="0">
                <a:latin typeface="Tahoma" charset="0"/>
                <a:ea typeface="MS PGothic" charset="-128"/>
              </a:rPr>
              <a:t>ingenuity + </a:t>
            </a:r>
            <a:r>
              <a:rPr lang="en-US" altLang="en-US" dirty="0" smtClean="0">
                <a:latin typeface="Tahoma" charset="0"/>
                <a:ea typeface="MS PGothic" charset="-128"/>
              </a:rPr>
              <a:t>dealing with unpredictable </a:t>
            </a:r>
            <a:r>
              <a:rPr lang="en-US" altLang="en-US" dirty="0">
                <a:latin typeface="Tahoma" charset="0"/>
                <a:ea typeface="MS PGothic" charset="-128"/>
              </a:rPr>
              <a:t>outcomes</a:t>
            </a:r>
          </a:p>
          <a:p>
            <a:pPr lvl="2"/>
            <a:r>
              <a:rPr lang="en-US" altLang="en-US" i="1" dirty="0">
                <a:latin typeface="Tahoma" charset="0"/>
                <a:ea typeface="MS PGothic" charset="-128"/>
              </a:rPr>
              <a:t>If you haven’t done research </a:t>
            </a:r>
            <a:r>
              <a:rPr lang="en-US" altLang="en-US" i="1" dirty="0" smtClean="0">
                <a:latin typeface="Tahoma" charset="0"/>
                <a:ea typeface="MS PGothic" charset="-128"/>
              </a:rPr>
              <a:t>at all before, talk to me!</a:t>
            </a:r>
            <a:endParaRPr lang="en-US" altLang="en-US" i="1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Course Objectives</a:t>
            </a: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Learning advanced database topics</a:t>
            </a:r>
          </a:p>
          <a:p>
            <a:pPr lvl="1"/>
            <a:r>
              <a:rPr lang="en-US" altLang="en-US" dirty="0">
                <a:latin typeface="Tahoma" charset="0"/>
                <a:ea typeface="MS PGothic" charset="-128"/>
              </a:rPr>
              <a:t>Focusing on an </a:t>
            </a:r>
            <a:r>
              <a:rPr lang="en-US" altLang="en-US" dirty="0">
                <a:solidFill>
                  <a:srgbClr val="0000FF"/>
                </a:solidFill>
                <a:latin typeface="Tahoma" charset="0"/>
                <a:ea typeface="MS PGothic" charset="-128"/>
              </a:rPr>
              <a:t>important sub-area</a:t>
            </a:r>
            <a:r>
              <a:rPr lang="en-US" altLang="en-US" dirty="0">
                <a:latin typeface="Tahoma" charset="0"/>
                <a:ea typeface="MS PGothic" charset="-128"/>
              </a:rPr>
              <a:t>: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Data processing and management OF/FOR/BY humans</a:t>
            </a:r>
          </a:p>
          <a:p>
            <a:pPr lvl="3"/>
            <a:r>
              <a:rPr lang="en-US" altLang="en-US" sz="2400" dirty="0">
                <a:latin typeface="Tahoma" charset="0"/>
                <a:ea typeface="MS PGothic" charset="-128"/>
              </a:rPr>
              <a:t>i.e., emphasizing the </a:t>
            </a:r>
            <a:r>
              <a:rPr lang="en-US" altLang="en-US" sz="2400" i="1" dirty="0">
                <a:latin typeface="Tahoma" charset="0"/>
                <a:ea typeface="MS PGothic" charset="-128"/>
              </a:rPr>
              <a:t>human element</a:t>
            </a:r>
          </a:p>
          <a:p>
            <a:pPr lvl="2"/>
            <a:r>
              <a:rPr lang="en-US" altLang="en-US" dirty="0">
                <a:latin typeface="Tahoma" charset="0"/>
                <a:ea typeface="MS PGothic" charset="-128"/>
              </a:rPr>
              <a:t>Especially important in the age of “data science”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Learn how to </a:t>
            </a:r>
            <a:r>
              <a:rPr lang="en-US" altLang="en-US" dirty="0" smtClean="0">
                <a:latin typeface="Tahoma" charset="0"/>
                <a:ea typeface="MS PGothic" charset="-128"/>
              </a:rPr>
              <a:t>critically evaluate papers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Present </a:t>
            </a:r>
            <a:r>
              <a:rPr lang="en-US" altLang="en-US" dirty="0" smtClean="0">
                <a:latin typeface="Tahoma" charset="0"/>
                <a:ea typeface="MS PGothic" charset="-128"/>
              </a:rPr>
              <a:t>research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Do novel, </a:t>
            </a:r>
            <a:r>
              <a:rPr lang="en-US" altLang="en-US" dirty="0" smtClean="0">
                <a:latin typeface="Tahoma" charset="0"/>
                <a:ea typeface="MS PGothic" charset="-128"/>
              </a:rPr>
              <a:t>~publishable research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pPr lvl="1"/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Grading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775" y="866775"/>
            <a:ext cx="8912225" cy="46624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800000"/>
                </a:solidFill>
                <a:latin typeface="Tahoma" charset="0"/>
                <a:ea typeface="MS PGothic" charset="-128"/>
              </a:rPr>
              <a:t>Class Reviews: </a:t>
            </a:r>
            <a:r>
              <a:rPr lang="en-US" altLang="en-US" dirty="0">
                <a:latin typeface="Tahoma" charset="0"/>
                <a:ea typeface="MS PGothic" charset="-128"/>
              </a:rPr>
              <a:t>20% 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latin typeface="Tahoma" charset="0"/>
                <a:ea typeface="MS PGothic" charset="-128"/>
              </a:rPr>
              <a:t>due day before class at midnight. Starts on </a:t>
            </a:r>
            <a:r>
              <a:rPr lang="en-US" altLang="en-US" dirty="0" smtClean="0">
                <a:latin typeface="Tahoma" charset="0"/>
                <a:ea typeface="MS PGothic" charset="-128"/>
              </a:rPr>
              <a:t>13</a:t>
            </a:r>
            <a:r>
              <a:rPr lang="en-US" altLang="en-US" baseline="30000" dirty="0" smtClean="0">
                <a:latin typeface="Tahoma" charset="0"/>
                <a:ea typeface="MS PGothic" charset="-128"/>
              </a:rPr>
              <a:t>th</a:t>
            </a:r>
            <a:r>
              <a:rPr lang="en-US" altLang="en-US" dirty="0" smtClean="0">
                <a:latin typeface="Tahoma" charset="0"/>
                <a:ea typeface="MS PGothic" charset="-128"/>
              </a:rPr>
              <a:t> </a:t>
            </a:r>
            <a:r>
              <a:rPr lang="en-US" altLang="en-US" dirty="0">
                <a:latin typeface="Tahoma" charset="0"/>
                <a:ea typeface="MS PGothic" charset="-128"/>
              </a:rPr>
              <a:t>Sep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800000"/>
                </a:solidFill>
                <a:latin typeface="Tahoma" charset="0"/>
                <a:ea typeface="MS PGothic" charset="-128"/>
              </a:rPr>
              <a:t>Class Participation: </a:t>
            </a:r>
            <a:r>
              <a:rPr lang="en-US" altLang="en-US" dirty="0">
                <a:latin typeface="Tahoma" charset="0"/>
                <a:ea typeface="MS PGothic" charset="-128"/>
              </a:rPr>
              <a:t>15%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800000"/>
                </a:solidFill>
                <a:latin typeface="Tahoma" charset="0"/>
                <a:ea typeface="MS PGothic" charset="-128"/>
              </a:rPr>
              <a:t>Paper Presentation: </a:t>
            </a:r>
            <a:r>
              <a:rPr lang="en-US" altLang="en-US" dirty="0">
                <a:latin typeface="Tahoma" charset="0"/>
                <a:ea typeface="MS PGothic" charset="-128"/>
              </a:rPr>
              <a:t>15%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latin typeface="Tahoma" charset="0"/>
                <a:ea typeface="MS PGothic" charset="-128"/>
              </a:rPr>
              <a:t>Send us top 5 papers you’d like to </a:t>
            </a:r>
            <a:r>
              <a:rPr lang="en-US" altLang="en-US" dirty="0" smtClean="0">
                <a:latin typeface="Tahoma" charset="0"/>
                <a:ea typeface="MS PGothic" charset="-128"/>
              </a:rPr>
              <a:t>present </a:t>
            </a:r>
            <a:r>
              <a:rPr lang="en-US" altLang="en-US" b="1" dirty="0" smtClean="0">
                <a:latin typeface="Tahoma" charset="0"/>
                <a:ea typeface="MS PGothic" charset="-128"/>
              </a:rPr>
              <a:t>tonight</a:t>
            </a:r>
            <a:endParaRPr lang="en-US" altLang="en-US" b="1" dirty="0">
              <a:latin typeface="Tahoma" charset="0"/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800000"/>
                </a:solidFill>
                <a:latin typeface="Tahoma" charset="0"/>
                <a:ea typeface="MS PGothic" charset="-128"/>
              </a:rPr>
              <a:t>Research Project: </a:t>
            </a:r>
            <a:r>
              <a:rPr lang="en-US" altLang="en-US" dirty="0">
                <a:latin typeface="Tahoma" charset="0"/>
                <a:ea typeface="MS PGothic" charset="-128"/>
              </a:rPr>
              <a:t>50%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latin typeface="Tahoma" charset="0"/>
                <a:ea typeface="MS PGothic" charset="-128"/>
              </a:rPr>
              <a:t>Proposal (</a:t>
            </a:r>
            <a:r>
              <a:rPr lang="en-US" altLang="en-US" dirty="0" smtClean="0">
                <a:latin typeface="Tahoma" charset="0"/>
                <a:ea typeface="MS PGothic" charset="-128"/>
              </a:rPr>
              <a:t>25</a:t>
            </a:r>
            <a:r>
              <a:rPr lang="en-US" altLang="en-US" baseline="30000" dirty="0" smtClean="0">
                <a:latin typeface="Tahoma" charset="0"/>
                <a:ea typeface="MS PGothic" charset="-128"/>
              </a:rPr>
              <a:t>th</a:t>
            </a:r>
            <a:r>
              <a:rPr lang="en-US" altLang="en-US" dirty="0" smtClean="0">
                <a:latin typeface="Tahoma" charset="0"/>
                <a:ea typeface="MS PGothic" charset="-128"/>
              </a:rPr>
              <a:t> </a:t>
            </a:r>
            <a:r>
              <a:rPr lang="en-US" altLang="en-US" dirty="0">
                <a:latin typeface="Tahoma" charset="0"/>
                <a:ea typeface="MS PGothic" charset="-128"/>
              </a:rPr>
              <a:t>Sep) + report + presentation</a:t>
            </a:r>
          </a:p>
          <a:p>
            <a:pPr lvl="1">
              <a:lnSpc>
                <a:spcPct val="90000"/>
              </a:lnSpc>
              <a:buFont typeface="Wingdings" charset="2"/>
              <a:buNone/>
            </a:pPr>
            <a:endParaRPr lang="en-US" altLang="en-US" dirty="0">
              <a:latin typeface="Tahoma" charset="0"/>
              <a:ea typeface="MS PGothic" charset="-128"/>
            </a:endParaRP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en-US" sz="2400" dirty="0">
                <a:latin typeface="Tahoma" charset="0"/>
                <a:ea typeface="MS PGothic" charset="-128"/>
              </a:rPr>
              <a:t>I will grade on an </a:t>
            </a:r>
            <a:r>
              <a:rPr lang="en-US" altLang="en-US" sz="2400" dirty="0">
                <a:solidFill>
                  <a:srgbClr val="0000FF"/>
                </a:solidFill>
                <a:latin typeface="Tahoma" charset="0"/>
                <a:ea typeface="MS PGothic" charset="-128"/>
              </a:rPr>
              <a:t>absolute scale </a:t>
            </a:r>
            <a:r>
              <a:rPr lang="en-US" altLang="en-US" sz="2400" dirty="0">
                <a:latin typeface="Tahoma" charset="0"/>
                <a:ea typeface="MS PGothic" charset="-128"/>
              </a:rPr>
              <a:t>rather than on a curve. </a:t>
            </a:r>
            <a:endParaRPr lang="en-US" altLang="en-US" sz="2400" dirty="0" smtClean="0">
              <a:latin typeface="Tahoma" charset="0"/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 smtClean="0">
                <a:latin typeface="Tahoma" charset="0"/>
                <a:ea typeface="MS PGothic" charset="-128"/>
              </a:rPr>
              <a:t>All of </a:t>
            </a:r>
            <a:r>
              <a:rPr lang="en-US" altLang="en-US" sz="2400" dirty="0">
                <a:latin typeface="Tahoma" charset="0"/>
                <a:ea typeface="MS PGothic" charset="-128"/>
              </a:rPr>
              <a:t>you could get </a:t>
            </a:r>
            <a:r>
              <a:rPr lang="en-US" altLang="en-US" sz="2400" dirty="0" smtClean="0">
                <a:latin typeface="Tahoma" charset="0"/>
                <a:ea typeface="MS PGothic" charset="-128"/>
              </a:rPr>
              <a:t>A’s! </a:t>
            </a:r>
          </a:p>
          <a:p>
            <a:pPr>
              <a:lnSpc>
                <a:spcPct val="90000"/>
              </a:lnSpc>
            </a:pPr>
            <a:r>
              <a:rPr lang="en-US" altLang="en-US" sz="2400" dirty="0" smtClean="0">
                <a:latin typeface="Tahoma" charset="0"/>
                <a:ea typeface="MS PGothic" charset="-128"/>
              </a:rPr>
              <a:t>Emphasis </a:t>
            </a:r>
            <a:r>
              <a:rPr lang="en-US" altLang="en-US" sz="2400" dirty="0">
                <a:latin typeface="Tahoma" charset="0"/>
                <a:ea typeface="MS PGothic" charset="-128"/>
              </a:rPr>
              <a:t>is on learning collectively than *test* </a:t>
            </a:r>
            <a:r>
              <a:rPr lang="en-US" altLang="en-US" sz="2400" dirty="0" smtClean="0">
                <a:latin typeface="Tahoma" charset="0"/>
                <a:ea typeface="MS PGothic" charset="-128"/>
              </a:rPr>
              <a:t>you</a:t>
            </a:r>
          </a:p>
          <a:p>
            <a:pPr>
              <a:lnSpc>
                <a:spcPct val="90000"/>
              </a:lnSpc>
            </a:pPr>
            <a:r>
              <a:rPr lang="en-US" altLang="en-US" sz="2400" dirty="0" smtClean="0">
                <a:latin typeface="Tahoma" charset="0"/>
                <a:ea typeface="MS PGothic" charset="-128"/>
              </a:rPr>
              <a:t>If </a:t>
            </a:r>
            <a:r>
              <a:rPr lang="en-US" altLang="en-US" sz="2400" dirty="0">
                <a:latin typeface="Tahoma" charset="0"/>
                <a:ea typeface="MS PGothic" charset="-128"/>
              </a:rPr>
              <a:t>your project is </a:t>
            </a:r>
            <a:r>
              <a:rPr lang="en-US" altLang="en-US" sz="2400" i="1" dirty="0">
                <a:latin typeface="Tahoma" charset="0"/>
                <a:ea typeface="MS PGothic" charset="-128"/>
              </a:rPr>
              <a:t>truly amazing, </a:t>
            </a:r>
            <a:r>
              <a:rPr lang="en-US" altLang="en-US" sz="2400" dirty="0">
                <a:latin typeface="Tahoma" charset="0"/>
                <a:ea typeface="MS PGothic" charset="-128"/>
              </a:rPr>
              <a:t>you get </a:t>
            </a:r>
            <a:r>
              <a:rPr lang="en-US" altLang="en-US" sz="2400" dirty="0" smtClean="0">
                <a:latin typeface="Tahoma" charset="0"/>
                <a:ea typeface="MS PGothic" charset="-128"/>
              </a:rPr>
              <a:t>an automatic A</a:t>
            </a:r>
            <a:endParaRPr lang="en-US" altLang="en-US" sz="2400" dirty="0">
              <a:latin typeface="Tahoma" charset="0"/>
              <a:ea typeface="MS PGothic" charset="-128"/>
            </a:endParaRPr>
          </a:p>
          <a:p>
            <a:pPr lvl="1">
              <a:lnSpc>
                <a:spcPct val="90000"/>
              </a:lnSpc>
              <a:buFont typeface="Wingdings" charset="2"/>
              <a:buNone/>
            </a:pPr>
            <a:endParaRPr lang="en-US" altLang="en-US" dirty="0">
              <a:latin typeface="Tahoma" charset="0"/>
              <a:ea typeface="MS PGothic" charset="-128"/>
            </a:endParaRP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altLang="en-US" dirty="0">
              <a:latin typeface="Tahoma" charset="0"/>
              <a:ea typeface="MS PGothic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ahoma" charset="0"/>
                <a:ea typeface="MS PGothic" charset="-128"/>
              </a:rPr>
              <a:t>Class Reviews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Tahoma" charset="0"/>
                <a:ea typeface="MS PGothic" charset="-128"/>
              </a:rPr>
              <a:t>Since there </a:t>
            </a:r>
            <a:r>
              <a:rPr lang="en-US" altLang="en-US" dirty="0" smtClean="0">
                <a:latin typeface="Tahoma" charset="0"/>
                <a:ea typeface="MS PGothic" charset="-128"/>
              </a:rPr>
              <a:t>are </a:t>
            </a:r>
            <a:r>
              <a:rPr lang="en-US" altLang="en-US" dirty="0">
                <a:latin typeface="Tahoma" charset="0"/>
                <a:ea typeface="MS PGothic" charset="-128"/>
              </a:rPr>
              <a:t>no </a:t>
            </a:r>
            <a:r>
              <a:rPr lang="en-US" altLang="en-US" dirty="0" smtClean="0">
                <a:latin typeface="Tahoma" charset="0"/>
                <a:ea typeface="MS PGothic" charset="-128"/>
              </a:rPr>
              <a:t>textbooks </a:t>
            </a:r>
            <a:r>
              <a:rPr lang="en-US" altLang="en-US" dirty="0">
                <a:latin typeface="Tahoma" charset="0"/>
                <a:ea typeface="MS PGothic" charset="-128"/>
              </a:rPr>
              <a:t>or exams, I need to be convinced that you’re learning.</a:t>
            </a:r>
          </a:p>
          <a:p>
            <a:r>
              <a:rPr lang="en-US" altLang="en-US" dirty="0">
                <a:latin typeface="Tahoma" charset="0"/>
                <a:ea typeface="MS PGothic" charset="-128"/>
              </a:rPr>
              <a:t>By </a:t>
            </a:r>
            <a:r>
              <a:rPr lang="en-US" altLang="en-US" dirty="0">
                <a:solidFill>
                  <a:srgbClr val="0000FF"/>
                </a:solidFill>
                <a:latin typeface="Tahoma" charset="0"/>
                <a:ea typeface="MS PGothic" charset="-128"/>
              </a:rPr>
              <a:t>Sunday/Tuesday at midnight</a:t>
            </a:r>
            <a:r>
              <a:rPr lang="en-US" altLang="en-US" dirty="0">
                <a:latin typeface="Tahoma" charset="0"/>
                <a:ea typeface="MS PGothic" charset="-128"/>
              </a:rPr>
              <a:t>, submit a review of the paper to be discussed on Monday/Wednesday.</a:t>
            </a:r>
          </a:p>
          <a:p>
            <a:pPr marL="342900" lvl="1" indent="-342900">
              <a:buClr>
                <a:schemeClr val="accent1"/>
              </a:buClr>
              <a:buSzPct val="65000"/>
              <a:buFont typeface="Wingdings" charset="2"/>
              <a:buChar char="n"/>
            </a:pPr>
            <a:r>
              <a:rPr lang="en-US" altLang="en-US" dirty="0">
                <a:latin typeface="Tahoma" charset="0"/>
                <a:ea typeface="MS PGothic" charset="-128"/>
              </a:rPr>
              <a:t>R</a:t>
            </a:r>
            <a:r>
              <a:rPr lang="en-US" altLang="en-US" dirty="0" smtClean="0">
                <a:latin typeface="Tahoma" charset="0"/>
                <a:ea typeface="MS PGothic" charset="-128"/>
              </a:rPr>
              <a:t>eview </a:t>
            </a:r>
            <a:r>
              <a:rPr lang="en-US" altLang="en-US" dirty="0">
                <a:latin typeface="Tahoma" charset="0"/>
                <a:ea typeface="MS PGothic" charset="-128"/>
              </a:rPr>
              <a:t>(up to 500 words – shorter is fine)</a:t>
            </a:r>
          </a:p>
          <a:p>
            <a:pPr marL="695325" lvl="2" indent="-342900"/>
            <a:r>
              <a:rPr lang="en-US" altLang="en-US" dirty="0">
                <a:latin typeface="Tahoma" charset="0"/>
                <a:ea typeface="MS PGothic" charset="-128"/>
              </a:rPr>
              <a:t>What is it about? Why is it significant?</a:t>
            </a:r>
          </a:p>
          <a:p>
            <a:pPr marL="695325" lvl="2" indent="-342900"/>
            <a:r>
              <a:rPr lang="en-US" altLang="en-US" dirty="0">
                <a:latin typeface="Tahoma" charset="0"/>
                <a:ea typeface="MS PGothic" charset="-128"/>
              </a:rPr>
              <a:t>Key technical contributions relative to previous work</a:t>
            </a:r>
          </a:p>
          <a:p>
            <a:pPr marL="695325" lvl="2" indent="-342900"/>
            <a:r>
              <a:rPr lang="en-US" altLang="en-US" dirty="0">
                <a:latin typeface="Tahoma" charset="0"/>
                <a:ea typeface="MS PGothic" charset="-128"/>
              </a:rPr>
              <a:t>Key limitations of technique(s) or unsolved </a:t>
            </a:r>
            <a:r>
              <a:rPr lang="en-US" altLang="en-US" dirty="0" smtClean="0">
                <a:latin typeface="Tahoma" charset="0"/>
                <a:ea typeface="MS PGothic" charset="-128"/>
              </a:rPr>
              <a:t>issues</a:t>
            </a:r>
          </a:p>
          <a:p>
            <a:pPr marL="695325" lvl="2" indent="-342900"/>
            <a:r>
              <a:rPr lang="en-US" altLang="en-US" dirty="0" smtClean="0">
                <a:latin typeface="Tahoma" charset="0"/>
                <a:ea typeface="MS PGothic" charset="-128"/>
              </a:rPr>
              <a:t>Key discussion questions for class</a:t>
            </a:r>
            <a:endParaRPr lang="en-US" altLang="en-US" dirty="0">
              <a:latin typeface="Tahoma" charset="0"/>
              <a:ea typeface="MS PGothic" charset="-128"/>
            </a:endParaRPr>
          </a:p>
          <a:p>
            <a:r>
              <a:rPr lang="en-US" altLang="en-US" dirty="0">
                <a:latin typeface="Tahoma" charset="0"/>
                <a:ea typeface="MS PGothic" charset="-128"/>
              </a:rPr>
              <a:t>First time you will do this: </a:t>
            </a:r>
            <a:r>
              <a:rPr lang="en-US" altLang="en-US" dirty="0">
                <a:solidFill>
                  <a:srgbClr val="0000FF"/>
                </a:solidFill>
                <a:latin typeface="Tahoma" charset="0"/>
                <a:ea typeface="MS PGothic" charset="-128"/>
              </a:rPr>
              <a:t>Tuesday Sept </a:t>
            </a:r>
            <a:r>
              <a:rPr lang="en-US" altLang="en-US" dirty="0" smtClean="0">
                <a:solidFill>
                  <a:srgbClr val="0000FF"/>
                </a:solidFill>
                <a:latin typeface="Tahoma" charset="0"/>
                <a:ea typeface="MS PGothic" charset="-128"/>
              </a:rPr>
              <a:t>12.</a:t>
            </a:r>
            <a:endParaRPr lang="en-US" altLang="en-US" dirty="0">
              <a:solidFill>
                <a:srgbClr val="0000FF"/>
              </a:solidFill>
              <a:latin typeface="Tahoma" charset="0"/>
              <a:ea typeface="MS PGothic" charset="-128"/>
            </a:endParaRPr>
          </a:p>
          <a:p>
            <a:pPr marL="695325" lvl="2" indent="-342900"/>
            <a:r>
              <a:rPr lang="en-US" altLang="en-US" dirty="0">
                <a:latin typeface="Tahoma" charset="0"/>
                <a:ea typeface="MS PGothic" charset="-128"/>
              </a:rPr>
              <a:t>We will send out instructions by tonight.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Book Antiqu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6484</TotalTime>
  <Words>2242</Words>
  <Application>Microsoft Macintosh PowerPoint</Application>
  <PresentationFormat>On-screen Show (4:3)</PresentationFormat>
  <Paragraphs>316</Paragraphs>
  <Slides>41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1" baseType="lpstr">
      <vt:lpstr>Arial</vt:lpstr>
      <vt:lpstr>MS PGothic</vt:lpstr>
      <vt:lpstr>Tahoma</vt:lpstr>
      <vt:lpstr>Wingdings</vt:lpstr>
      <vt:lpstr>ＭＳ Ｐゴシック</vt:lpstr>
      <vt:lpstr>SimSun</vt:lpstr>
      <vt:lpstr>Gill Sans</vt:lpstr>
      <vt:lpstr>ヒラギノ角ゴ ProN W3</vt:lpstr>
      <vt:lpstr>Book Antiqua</vt:lpstr>
      <vt:lpstr>Edge</vt:lpstr>
      <vt:lpstr>CS598:  Human-in-the-loop Data Management</vt:lpstr>
      <vt:lpstr>Today’s class</vt:lpstr>
      <vt:lpstr>The Essentials</vt:lpstr>
      <vt:lpstr>The Essentials</vt:lpstr>
      <vt:lpstr>The Essentials</vt:lpstr>
      <vt:lpstr>What sort of a course is this?</vt:lpstr>
      <vt:lpstr>Course Objectives</vt:lpstr>
      <vt:lpstr>Grading</vt:lpstr>
      <vt:lpstr>Class Reviews</vt:lpstr>
      <vt:lpstr>Class Reviews: Grading</vt:lpstr>
      <vt:lpstr>Class Participation</vt:lpstr>
      <vt:lpstr>Paper Presentation</vt:lpstr>
      <vt:lpstr>Paper Presentation</vt:lpstr>
      <vt:lpstr>Paper Presentation: Caveats</vt:lpstr>
      <vt:lpstr>Research/Implementation Project</vt:lpstr>
      <vt:lpstr>Research/Implementation Project: Requirements</vt:lpstr>
      <vt:lpstr>Research/Implementation Project: Requirements</vt:lpstr>
      <vt:lpstr>Research/Implementation Project: Requirements</vt:lpstr>
      <vt:lpstr>Research/Implementation Project: Spectrum of Options</vt:lpstr>
      <vt:lpstr>Research/Implementation Project</vt:lpstr>
      <vt:lpstr>Research/Implementation Project</vt:lpstr>
      <vt:lpstr>Research/Implementation Projects </vt:lpstr>
      <vt:lpstr>Questions about the Class Essentials?</vt:lpstr>
      <vt:lpstr>What is the course all about?</vt:lpstr>
      <vt:lpstr>Why is this important now?</vt:lpstr>
      <vt:lpstr>Why do databases fare poorly in “data science”? </vt:lpstr>
      <vt:lpstr>Themes of the Course: Fixing these issues!!</vt:lpstr>
      <vt:lpstr>What is this course not about?</vt:lpstr>
      <vt:lpstr>Part 1: Dealing with Unstructured Data</vt:lpstr>
      <vt:lpstr>Crowdsourcing</vt:lpstr>
      <vt:lpstr>Crowd “Marketplaces”</vt:lpstr>
      <vt:lpstr>Example</vt:lpstr>
      <vt:lpstr>Why is using humans to process data problematic?</vt:lpstr>
      <vt:lpstr>Part 2: Dealing with Noisy Data</vt:lpstr>
      <vt:lpstr>Part 3: Dealing with Huge Data</vt:lpstr>
      <vt:lpstr>Part 3: Dealing with Huge Data (Contd.)</vt:lpstr>
      <vt:lpstr>Part 4: Dealing with Novice Analysts</vt:lpstr>
      <vt:lpstr>Part 4: Dealing with Novice Analysts</vt:lpstr>
      <vt:lpstr>Part 5: Dealing with New Use Cases</vt:lpstr>
      <vt:lpstr>All about you</vt:lpstr>
      <vt:lpstr>Any other questions?</vt:lpstr>
    </vt:vector>
  </TitlesOfParts>
  <Company>Department of Computer Science, UIUC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Kevin C. Chang</dc:creator>
  <cp:lastModifiedBy>Parameswaran, Aditya G</cp:lastModifiedBy>
  <cp:revision>315</cp:revision>
  <dcterms:created xsi:type="dcterms:W3CDTF">2003-08-29T15:07:15Z</dcterms:created>
  <dcterms:modified xsi:type="dcterms:W3CDTF">2017-09-06T12:24:15Z</dcterms:modified>
</cp:coreProperties>
</file>

<file path=docProps/thumbnail.jpeg>
</file>